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Gill Sans"/>
      <p:regular r:id="rId15"/>
      <p:bold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 roundtripDataSignature="AMtx7mh+s5dw8Qe+tK7i6I961y7eaqg96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GillSans-regular.fntdata"/><Relationship Id="rId14" Type="http://schemas.openxmlformats.org/officeDocument/2006/relationships/slide" Target="slides/slide9.xml"/><Relationship Id="rId17" Type="http://customschemas.google.com/relationships/presentationmetadata" Target="metadata"/><Relationship Id="rId16" Type="http://schemas.openxmlformats.org/officeDocument/2006/relationships/font" Target="fonts/Gill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acklinko.com/twitter-users"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Transition to stats - although we’ve all heard anecdotes, what are the actual numbers?</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Calibri"/>
              <a:buChar char="-"/>
            </a:pPr>
            <a:r>
              <a:rPr lang="en-US"/>
              <a:t>33M Americans quit their jobs since Spring 2021 (compared with the roughly 161 million people in the workforce last year)</a:t>
            </a:r>
            <a:endParaRPr/>
          </a:p>
          <a:p>
            <a:pPr indent="-171450" lvl="0" marL="171450" rtl="0" algn="l">
              <a:spcBef>
                <a:spcPts val="0"/>
              </a:spcBef>
              <a:spcAft>
                <a:spcPts val="0"/>
              </a:spcAft>
              <a:buClr>
                <a:schemeClr val="dk1"/>
              </a:buClr>
              <a:buSzPts val="1200"/>
              <a:buFont typeface="Calibri"/>
              <a:buChar char="-"/>
            </a:pPr>
            <a:r>
              <a:rPr lang="en-US"/>
              <a:t>3.98M workers on average quit their jobs each month in 2021</a:t>
            </a:r>
            <a:endParaRPr/>
          </a:p>
          <a:p>
            <a:pPr indent="-171450" lvl="0" marL="171450" rtl="0" algn="l">
              <a:spcBef>
                <a:spcPts val="0"/>
              </a:spcBef>
              <a:spcAft>
                <a:spcPts val="0"/>
              </a:spcAft>
              <a:buClr>
                <a:schemeClr val="dk1"/>
              </a:buClr>
              <a:buSzPts val="1200"/>
              <a:buFont typeface="Calibri"/>
              <a:buChar char="-"/>
            </a:pPr>
            <a:r>
              <a:rPr lang="en-US"/>
              <a:t>30-45 yos highest resignation rates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Notes from Project Description:</a:t>
            </a:r>
            <a:endParaRPr/>
          </a:p>
          <a:p>
            <a:pPr indent="0" lvl="0" marL="0" marR="0" rtl="0" algn="l">
              <a:lnSpc>
                <a:spcPct val="100000"/>
              </a:lnSpc>
              <a:spcBef>
                <a:spcPts val="0"/>
              </a:spcBef>
              <a:spcAft>
                <a:spcPts val="0"/>
              </a:spcAft>
              <a:buClr>
                <a:schemeClr val="dk1"/>
              </a:buClr>
              <a:buSzPts val="1200"/>
              <a:buFont typeface="Calibri"/>
              <a:buNone/>
            </a:pPr>
            <a:r>
              <a:rPr lang="en-US"/>
              <a:t>The numbers for employee attrition in the midst of the pandemic are rising at an alarming rate. This phenomenon, which is largely being referred to as “The Great Resignation”, is gaining momentum and this has created a major dilemma for U.S. organizations. The culture of work in the U.S. is seeing a major shift, therefore the goals and organizational imperatives of most U.S. firms have shifted dramatically in order to try to account for the new needs of American workers. Given the ultimate goal for these organizations being the retention of the quality employees they are recruiting, the focus of our project will be to analyze how the retention and attrition rates by state could be related to prevalent factors (i.e., salaries and wages, availability of remote options, child care needs and costs, health care benefits, etc.) that affect work in those states. </a:t>
            </a:r>
            <a:br>
              <a:rPr lang="en-US"/>
            </a:br>
            <a:endParaRPr/>
          </a:p>
          <a:p>
            <a:pPr indent="0" lvl="0" marL="0" rtl="0" algn="l">
              <a:spcBef>
                <a:spcPts val="0"/>
              </a:spcBef>
              <a:spcAft>
                <a:spcPts val="0"/>
              </a:spcAft>
              <a:buNone/>
            </a:pPr>
            <a:r>
              <a:rPr lang="en-US"/>
              <a:t>Notes from Datafolio:</a:t>
            </a:r>
            <a:endParaRPr/>
          </a:p>
          <a:p>
            <a:pPr indent="0" lvl="0" marL="0" rtl="0" algn="l">
              <a:spcBef>
                <a:spcPts val="0"/>
              </a:spcBef>
              <a:spcAft>
                <a:spcPts val="0"/>
              </a:spcAft>
              <a:buNone/>
            </a:pPr>
            <a:r>
              <a:rPr lang="en-US"/>
              <a:t>Since the onset of the COVID-19 pandemic, the U.S. workforce has seen unprecedented shifts in what work looks like, how work gets done and the working conditions that employees will (or will not) tolerate from their employers. In July 2021, there were a record breaking 10.9 million open jobs within the U.S. workforce. In August 2021, 4.3 million Americans quit their jobs. This only added to the number of vacancies plaguing the current job market and is not in line with the work trends we would expect in such a major period of uncertainty</a:t>
            </a:r>
            <a:endParaRPr/>
          </a:p>
        </p:txBody>
      </p:sp>
      <p:sp>
        <p:nvSpPr>
          <p:cNvPr id="126" name="Google Shape;12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200"/>
              <a:buFont typeface="Calibri"/>
              <a:buNone/>
            </a:pPr>
            <a:r>
              <a:rPr lang="en-US"/>
              <a:t>- COVID-19 changed workplace culture</a:t>
            </a:r>
            <a:endParaRPr/>
          </a:p>
          <a:p>
            <a:pPr indent="0" lvl="0" marL="0" marR="0" rtl="0" algn="l">
              <a:lnSpc>
                <a:spcPct val="100000"/>
              </a:lnSpc>
              <a:spcBef>
                <a:spcPts val="0"/>
              </a:spcBef>
              <a:spcAft>
                <a:spcPts val="0"/>
              </a:spcAft>
              <a:buClr>
                <a:schemeClr val="lt1"/>
              </a:buClr>
              <a:buSzPts val="1200"/>
              <a:buFont typeface="Calibri"/>
              <a:buNone/>
            </a:pPr>
            <a:r>
              <a:rPr lang="en-US"/>
              <a:t>- Focus shifted from choice to circumstance</a:t>
            </a:r>
            <a:endParaRPr/>
          </a:p>
          <a:p>
            <a:pPr indent="0" lvl="0" marL="0" marR="0" rtl="0" algn="l">
              <a:lnSpc>
                <a:spcPct val="100000"/>
              </a:lnSpc>
              <a:spcBef>
                <a:spcPts val="0"/>
              </a:spcBef>
              <a:spcAft>
                <a:spcPts val="0"/>
              </a:spcAft>
              <a:buClr>
                <a:schemeClr val="lt1"/>
              </a:buClr>
              <a:buSzPts val="1200"/>
              <a:buFont typeface="Calibri"/>
              <a:buNone/>
            </a:pPr>
            <a:r>
              <a:rPr lang="en-US"/>
              <a:t>- Employers need insights to drive solutions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Covid-19</a:t>
            </a:r>
            <a:endParaRPr/>
          </a:p>
          <a:p>
            <a:pPr indent="0" lvl="0" marL="0" marR="0" rtl="0" algn="l">
              <a:lnSpc>
                <a:spcPct val="100000"/>
              </a:lnSpc>
              <a:spcBef>
                <a:spcPts val="0"/>
              </a:spcBef>
              <a:spcAft>
                <a:spcPts val="0"/>
              </a:spcAft>
              <a:buClr>
                <a:schemeClr val="lt1"/>
              </a:buClr>
              <a:buSzPts val="1200"/>
              <a:buFont typeface="Calibri"/>
              <a:buNone/>
            </a:pPr>
            <a:r>
              <a:rPr lang="en-US"/>
              <a:t>- Since the start of the pandemic, the Great Resignation has been discussed by news outlets, on social media, amongst coworkers and between family and friends.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Feeling the shift</a:t>
            </a:r>
            <a:endParaRPr/>
          </a:p>
          <a:p>
            <a:pPr indent="0" lvl="0" marL="0" rtl="0" algn="l">
              <a:spcBef>
                <a:spcPts val="0"/>
              </a:spcBef>
              <a:spcAft>
                <a:spcPts val="0"/>
              </a:spcAft>
              <a:buNone/>
            </a:pPr>
            <a:r>
              <a:rPr lang="en-US"/>
              <a:t>- A lot of early conversations detailing record breaking shifts in employment trends portrayed employees that didn't want to work and instead opted to leave for higher pay, remote work or schedule flexibility amongst other drivers.</a:t>
            </a:r>
            <a:endParaRPr/>
          </a:p>
          <a:p>
            <a:pPr indent="0" lvl="0" marL="0" rtl="0" algn="l">
              <a:spcBef>
                <a:spcPts val="0"/>
              </a:spcBef>
              <a:spcAft>
                <a:spcPts val="0"/>
              </a:spcAft>
              <a:buNone/>
            </a:pPr>
            <a:r>
              <a:rPr lang="en-US"/>
              <a:t>- Then, conversations started to focus on reasons why employees couldn't afford to tolerate the old norms - whether it was changes in school/childcare, health reasons or inflation.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Changing the narrative</a:t>
            </a:r>
            <a:endParaRPr/>
          </a:p>
          <a:p>
            <a:pPr indent="0" lvl="0" marL="0" rtl="0" algn="l">
              <a:spcBef>
                <a:spcPts val="0"/>
              </a:spcBef>
              <a:spcAft>
                <a:spcPts val="0"/>
              </a:spcAft>
              <a:buNone/>
            </a:pPr>
            <a:r>
              <a:rPr lang="en-US"/>
              <a:t>- Companies also had a hard time filling vacant positions due to the high volume of opportunities available and low number of candidates to fill them. </a:t>
            </a:r>
            <a:endParaRPr/>
          </a:p>
          <a:p>
            <a:pPr indent="0" lvl="0" marL="0" rtl="0" algn="l">
              <a:spcBef>
                <a:spcPts val="0"/>
              </a:spcBef>
              <a:spcAft>
                <a:spcPts val="0"/>
              </a:spcAft>
              <a:buNone/>
            </a:pPr>
            <a:r>
              <a:rPr lang="en-US"/>
              <a:t>- Companies started to research this phenomenon and focus on ways to attract and retain better talent.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Transition to next slide: we wanted to investigate this event to compare emerging trends in quantitative data from labor force statistics to compare it with sentiment analysis derived from web scraping social media to get to the root of why employees are making these decisions so employers can build out more effective retention strategies. </a:t>
            </a:r>
            <a:endParaRPr/>
          </a:p>
        </p:txBody>
      </p:sp>
      <p:sp>
        <p:nvSpPr>
          <p:cNvPr id="139" name="Google Shape;13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BLSI: </a:t>
            </a:r>
            <a:endParaRPr/>
          </a:p>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Ten industry categories all states and the District of Columbia: </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Construction</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Education and Health Services</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Financial Activities</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Information</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Leisure and Hospitality</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Manufacturing</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Professional and business</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Trade, transportation and utilities</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Natural Resources and Mining</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Other services (except public administration)</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Variables:</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unemployment rate</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job openings</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Hires</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Separations</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retirement benefits</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health care</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paid vacation</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paid sick leave</a:t>
            </a:r>
            <a:endParaRPr/>
          </a:p>
          <a:p>
            <a:pPr indent="-171450" lvl="0" marL="171450" rtl="0" algn="l">
              <a:spcBef>
                <a:spcPts val="0"/>
              </a:spcBef>
              <a:spcAft>
                <a:spcPts val="0"/>
              </a:spcAft>
              <a:buClr>
                <a:schemeClr val="dk1"/>
              </a:buClr>
              <a:buSzPts val="1200"/>
              <a:buFont typeface="Calibri"/>
              <a:buChar char="-"/>
            </a:pPr>
            <a:r>
              <a:rPr b="0" i="0" lang="en-US" sz="1200" u="none" strike="noStrike">
                <a:solidFill>
                  <a:schemeClr val="dk1"/>
                </a:solidFill>
                <a:latin typeface="Calibri"/>
                <a:ea typeface="Calibri"/>
                <a:cs typeface="Calibri"/>
                <a:sym typeface="Calibri"/>
              </a:rPr>
              <a:t>total compensations across several industry categories </a:t>
            </a:r>
            <a:endParaRPr/>
          </a:p>
          <a:p>
            <a:pPr indent="-95250" lvl="0" marL="171450" rtl="0" algn="l">
              <a:spcBef>
                <a:spcPts val="0"/>
              </a:spcBef>
              <a:spcAft>
                <a:spcPts val="0"/>
              </a:spcAft>
              <a:buClr>
                <a:schemeClr val="dk1"/>
              </a:buClr>
              <a:buSzPts val="1200"/>
              <a:buFont typeface="Calibri"/>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The way the data is currently formatted online is not conducive to our methods of analysis so we will reformat the data into a usable format in Excel during our cleaning process.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Decided to take annual averages because some were reported monthly or quarterly as numeric values</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Be sure to define separations and be prepared with definitions of each industry and variable</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Twitter: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Twitter is a global platform with 396.5 million users, 206 million of which access the platform once per day. While only 25% of Twitter users are based in the US, 96% of these users access the platform monthly and spend an average of 158.2 minutes per month on the app (</a:t>
            </a: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source</a:t>
            </a:r>
            <a:r>
              <a:rPr b="0" i="0" lang="en-US" sz="1200" u="none" strike="noStrike">
                <a:solidFill>
                  <a:schemeClr val="dk1"/>
                </a:solidFill>
                <a:latin typeface="Calibri"/>
                <a:ea typeface="Calibri"/>
                <a:cs typeface="Calibri"/>
                <a:sym typeface="Calibri"/>
              </a:rPr>
              <a:t>). Thus, this platform provides significant insight into the conversations and sentiments of professionals regarding their relationship with their employer, employment status, resignation, hiring and the effects of the Great Resignation (GR). We will use these to provide qualitative information on the impact of this phenomenon through use of the Twitter features described in more detail below - Tweets, Users, Spaces and Polls. </a:t>
            </a:r>
            <a:endParaRPr/>
          </a:p>
          <a:p>
            <a:pPr indent="0" lvl="0" marL="0" rtl="0" algn="l">
              <a:spcBef>
                <a:spcPts val="0"/>
              </a:spcBef>
              <a:spcAft>
                <a:spcPts val="0"/>
              </a:spcAft>
              <a:buNone/>
            </a:pPr>
            <a:br>
              <a:rPr b="0" i="0" lang="en-US" sz="12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 output from these tools will produce results from a maximum of 15,000 tweets, thus the number of columns, rows and size is dependent upon the search criteria. </a:t>
            </a:r>
            <a:endParaRPr/>
          </a:p>
        </p:txBody>
      </p:sp>
      <p:sp>
        <p:nvSpPr>
          <p:cNvPr id="166" name="Google Shape;16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Possible additional explanations:</a:t>
            </a:r>
            <a:endParaRPr/>
          </a:p>
          <a:p>
            <a:pPr indent="-171450" lvl="0" marL="171450" rtl="0" algn="l">
              <a:spcBef>
                <a:spcPts val="0"/>
              </a:spcBef>
              <a:spcAft>
                <a:spcPts val="0"/>
              </a:spcAft>
              <a:buClr>
                <a:schemeClr val="dk1"/>
              </a:buClr>
              <a:buSzPts val="1200"/>
              <a:buFont typeface="Calibri"/>
              <a:buChar char="-"/>
            </a:pPr>
            <a:r>
              <a:rPr lang="en-US"/>
              <a:t>Did we have null values and how did we account for them?</a:t>
            </a:r>
            <a:endParaRPr/>
          </a:p>
          <a:p>
            <a:pPr indent="-171450" lvl="0" marL="171450" rtl="0" algn="l">
              <a:spcBef>
                <a:spcPts val="0"/>
              </a:spcBef>
              <a:spcAft>
                <a:spcPts val="0"/>
              </a:spcAft>
              <a:buClr>
                <a:schemeClr val="dk1"/>
              </a:buClr>
              <a:buSzPts val="1200"/>
              <a:buFont typeface="Calibri"/>
              <a:buChar char="-"/>
            </a:pPr>
            <a:r>
              <a:rPr lang="en-US"/>
              <a:t>Why/how did we select the variables we were interested in?</a:t>
            </a:r>
            <a:endParaRPr/>
          </a:p>
          <a:p>
            <a:pPr indent="-95250" lvl="0" marL="171450" rtl="0" algn="l">
              <a:spcBef>
                <a:spcPts val="0"/>
              </a:spcBef>
              <a:spcAft>
                <a:spcPts val="0"/>
              </a:spcAft>
              <a:buClr>
                <a:schemeClr val="dk1"/>
              </a:buClr>
              <a:buSzPts val="1200"/>
              <a:buFont typeface="Calibri"/>
              <a:buNone/>
            </a:pPr>
            <a:r>
              <a:t/>
            </a:r>
            <a:endParaRPr/>
          </a:p>
          <a:p>
            <a:pPr indent="-95250" lvl="0" marL="17145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Group question:</a:t>
            </a:r>
            <a:endParaRPr/>
          </a:p>
          <a:p>
            <a:pPr indent="0" lvl="0" marL="0" rtl="0" algn="l">
              <a:spcBef>
                <a:spcPts val="0"/>
              </a:spcBef>
              <a:spcAft>
                <a:spcPts val="0"/>
              </a:spcAft>
              <a:buClr>
                <a:schemeClr val="dk1"/>
              </a:buClr>
              <a:buSzPts val="1200"/>
              <a:buFont typeface="Calibri"/>
              <a:buNone/>
            </a:pPr>
            <a:r>
              <a:rPr lang="en-US"/>
              <a:t>- Should we set up correlation analysis of each variable just against unemployment rate since that’s what we really want to see? Or is this painting us too much into a bos?</a:t>
            </a:r>
            <a:endParaRPr/>
          </a:p>
        </p:txBody>
      </p:sp>
      <p:sp>
        <p:nvSpPr>
          <p:cNvPr id="181" name="Google Shape;18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Description of dashboard:</a:t>
            </a:r>
            <a:endParaRPr/>
          </a:p>
          <a:p>
            <a:pPr indent="-171450" lvl="0" marL="171450" rtl="0" algn="l">
              <a:spcBef>
                <a:spcPts val="0"/>
              </a:spcBef>
              <a:spcAft>
                <a:spcPts val="0"/>
              </a:spcAft>
              <a:buClr>
                <a:schemeClr val="dk1"/>
              </a:buClr>
              <a:buSzPts val="1200"/>
              <a:buFont typeface="Calibri"/>
              <a:buChar char="-"/>
            </a:pPr>
            <a:r>
              <a:rPr lang="en-US"/>
              <a:t>Tableau Public was leveraged to summarize and visualize key data and insights gathered during the exploratory phase</a:t>
            </a:r>
            <a:endParaRPr/>
          </a:p>
          <a:p>
            <a:pPr indent="-171450" lvl="0" marL="171450" rtl="0" algn="l">
              <a:spcBef>
                <a:spcPts val="0"/>
              </a:spcBef>
              <a:spcAft>
                <a:spcPts val="0"/>
              </a:spcAft>
              <a:buClr>
                <a:schemeClr val="dk1"/>
              </a:buClr>
              <a:buSzPts val="1200"/>
              <a:buFont typeface="Calibri"/>
              <a:buChar char="-"/>
            </a:pPr>
            <a:r>
              <a:rPr lang="en-US"/>
              <a:t>Charts were made interactive to enable viewers to specify the granularity and category of information they are seeking</a:t>
            </a:r>
            <a:endParaRPr/>
          </a:p>
          <a:p>
            <a:pPr indent="0" lvl="0" marL="0" rtl="0" algn="l">
              <a:spcBef>
                <a:spcPts val="0"/>
              </a:spcBef>
              <a:spcAft>
                <a:spcPts val="0"/>
              </a:spcAft>
              <a:buNone/>
            </a:pPr>
            <a:r>
              <a:t/>
            </a:r>
            <a:endParaRPr/>
          </a:p>
        </p:txBody>
      </p:sp>
      <p:sp>
        <p:nvSpPr>
          <p:cNvPr id="205" name="Google Shape;205;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To enrich the quality of analysis, the team considered including additional non-traditional, non-structured data mainly from Twitter with the hope of adding LinkedIn in the future</a:t>
            </a:r>
            <a:endParaRPr/>
          </a:p>
          <a:p>
            <a:pPr indent="0" lvl="0" marL="0" rtl="0" algn="l">
              <a:spcBef>
                <a:spcPts val="0"/>
              </a:spcBef>
              <a:spcAft>
                <a:spcPts val="0"/>
              </a:spcAft>
              <a:buNone/>
            </a:pPr>
            <a:r>
              <a:t/>
            </a:r>
            <a:endParaRPr b="0" i="0" sz="11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APIs considered included:</a:t>
            </a:r>
            <a:endParaRPr b="0" i="0" sz="1100" u="none" strike="noStrike">
              <a:solidFill>
                <a:schemeClr val="dk1"/>
              </a:solidFill>
              <a:latin typeface="Calibri"/>
              <a:ea typeface="Calibri"/>
              <a:cs typeface="Calibri"/>
              <a:sym typeface="Calibri"/>
            </a:endParaRPr>
          </a:p>
          <a:p>
            <a:pPr indent="0" lvl="1" marL="457200" rtl="0" algn="l">
              <a:spcBef>
                <a:spcPts val="0"/>
              </a:spcBef>
              <a:spcAft>
                <a:spcPts val="0"/>
              </a:spcAft>
              <a:buNone/>
            </a:pPr>
            <a:r>
              <a:rPr b="0" i="0" lang="en-US" sz="1200" u="none" strike="noStrike">
                <a:solidFill>
                  <a:schemeClr val="dk1"/>
                </a:solidFill>
                <a:latin typeface="Calibri"/>
                <a:ea typeface="Calibri"/>
                <a:cs typeface="Calibri"/>
                <a:sym typeface="Calibri"/>
              </a:rPr>
              <a:t>LinkedIn APIs ;</a:t>
            </a:r>
            <a:endParaRPr/>
          </a:p>
          <a:p>
            <a:pPr indent="0" lvl="1" marL="457200" rtl="0" algn="l">
              <a:spcBef>
                <a:spcPts val="0"/>
              </a:spcBef>
              <a:spcAft>
                <a:spcPts val="0"/>
              </a:spcAft>
              <a:buNone/>
            </a:pPr>
            <a:r>
              <a:rPr b="0" i="0" lang="en-US" sz="1200" u="none" strike="noStrike">
                <a:solidFill>
                  <a:schemeClr val="dk1"/>
                </a:solidFill>
                <a:latin typeface="Calibri"/>
                <a:ea typeface="Calibri"/>
                <a:cs typeface="Calibri"/>
                <a:sym typeface="Calibri"/>
              </a:rPr>
              <a:t>Twitter APIs;</a:t>
            </a:r>
            <a:endParaRPr/>
          </a:p>
          <a:p>
            <a:pPr indent="0" lvl="0" marL="0" rtl="0" algn="l">
              <a:spcBef>
                <a:spcPts val="0"/>
              </a:spcBef>
              <a:spcAft>
                <a:spcPts val="0"/>
              </a:spcAft>
              <a:buNone/>
            </a:pPr>
            <a:br>
              <a:rPr b="0" i="0" lang="en-US" sz="900" u="none" strike="noStrike">
                <a:solidFill>
                  <a:schemeClr val="dk1"/>
                </a:solidFill>
                <a:latin typeface="Calibri"/>
                <a:ea typeface="Calibri"/>
                <a:cs typeface="Calibri"/>
                <a:sym typeface="Calibri"/>
              </a:rPr>
            </a:br>
            <a:br>
              <a:rPr b="0" i="0" lang="en-US" sz="9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The initial web scraping was carried out with Twitter using Pandas and Tweepy packages scraping the conversations with the key words “ the great resignation” and “quit my job”. </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100"/>
              <a:buFont typeface="Calibri"/>
              <a:buNone/>
            </a:pPr>
            <a:r>
              <a:rPr lang="en-US" sz="1100">
                <a:solidFill>
                  <a:schemeClr val="dk1"/>
                </a:solidFill>
              </a:rPr>
              <a:t>Exported the results from “Great Resignation” and “quit my job” into Excel, cleaned and imported to MonkeyLearn to view as word cloud</a:t>
            </a:r>
            <a:endParaRPr/>
          </a:p>
          <a:p>
            <a:pPr indent="0" lvl="0" marL="0" rtl="0" algn="l">
              <a:spcBef>
                <a:spcPts val="0"/>
              </a:spcBef>
              <a:spcAft>
                <a:spcPts val="0"/>
              </a:spcAft>
              <a:buNone/>
            </a:pPr>
            <a:r>
              <a:t/>
            </a:r>
            <a:endParaRPr b="0" i="0" sz="1100" u="none" strike="noStrike">
              <a:solidFill>
                <a:schemeClr val="dk1"/>
              </a:solidFill>
              <a:latin typeface="Calibri"/>
              <a:ea typeface="Calibri"/>
              <a:cs typeface="Calibri"/>
              <a:sym typeface="Calibri"/>
            </a:endParaRPr>
          </a:p>
          <a:p>
            <a:pPr indent="0" lvl="0" marL="0" rtl="0" algn="l">
              <a:spcBef>
                <a:spcPts val="0"/>
              </a:spcBef>
              <a:spcAft>
                <a:spcPts val="0"/>
              </a:spcAft>
              <a:buNone/>
            </a:pPr>
            <a:br>
              <a:rPr b="0" i="0" lang="en-US" sz="900" u="none" strike="noStrike">
                <a:solidFill>
                  <a:schemeClr val="dk1"/>
                </a:solidFill>
                <a:latin typeface="Calibri"/>
                <a:ea typeface="Calibri"/>
                <a:cs typeface="Calibri"/>
                <a:sym typeface="Calibri"/>
              </a:rPr>
            </a:br>
            <a:br>
              <a:rPr b="0" i="0" lang="en-US" sz="900" u="none" strike="noStrike">
                <a:solidFill>
                  <a:schemeClr val="dk1"/>
                </a:solidFill>
                <a:latin typeface="Calibri"/>
                <a:ea typeface="Calibri"/>
                <a:cs typeface="Calibri"/>
                <a:sym typeface="Calibri"/>
              </a:rPr>
            </a:br>
            <a:r>
              <a:rPr b="0" i="0" lang="en-US" sz="1200" u="none" strike="noStrike">
                <a:solidFill>
                  <a:schemeClr val="dk1"/>
                </a:solidFill>
                <a:latin typeface="Calibri"/>
                <a:ea typeface="Calibri"/>
                <a:cs typeface="Calibri"/>
                <a:sym typeface="Calibri"/>
              </a:rPr>
              <a:t>Challenges and next steps:</a:t>
            </a:r>
            <a:endParaRPr b="0" i="0" sz="900" u="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rPr b="0" i="0" lang="en-US" sz="1200" u="none" strike="noStrike">
                <a:solidFill>
                  <a:schemeClr val="dk1"/>
                </a:solidFill>
                <a:latin typeface="Calibri"/>
                <a:ea typeface="Calibri"/>
                <a:cs typeface="Calibri"/>
                <a:sym typeface="Calibri"/>
              </a:rPr>
              <a:t>- The ‘great resignation’ phenomenon was coined only 2 years ago,  the team will eventually limit the analysis involving webscraping results to that period where else the main data set is between 2010-2021</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The team did not have adequate time to scrape through LinkedIn \\to provide meaningful data to complement the structured data</a:t>
            </a:r>
            <a:endParaRPr b="0" i="0" sz="11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 LinkedIn API may provide better source of data because it is is more structured as the layout is </a:t>
            </a:r>
            <a:endParaRPr b="0" i="0" sz="1100" u="none" strike="noStrike">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19" name="Google Shape;21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chemeClr val="dk1"/>
              </a:buClr>
              <a:buSzPts val="1200"/>
              <a:buFont typeface="Calibri"/>
              <a:buChar char="-"/>
            </a:pPr>
            <a:r>
              <a:rPr lang="en-US"/>
              <a:t>Additional datasets</a:t>
            </a:r>
            <a:endParaRPr/>
          </a:p>
          <a:p>
            <a:pPr indent="-171450" lvl="1" marL="628650" marR="0" rtl="0" algn="l">
              <a:lnSpc>
                <a:spcPct val="100000"/>
              </a:lnSpc>
              <a:spcBef>
                <a:spcPts val="0"/>
              </a:spcBef>
              <a:spcAft>
                <a:spcPts val="0"/>
              </a:spcAft>
              <a:buClr>
                <a:schemeClr val="dk1"/>
              </a:buClr>
              <a:buSzPts val="1200"/>
              <a:buFont typeface="Calibri"/>
              <a:buChar char="-"/>
            </a:pPr>
            <a:r>
              <a:rPr lang="en-US"/>
              <a:t>Go back further in time to observe other times when employment was affected (2008 Recession) and make it more granular (look on a monthly or quarterly level)</a:t>
            </a:r>
            <a:endParaRPr/>
          </a:p>
          <a:p>
            <a:pPr indent="-171450" lvl="1" marL="628650" marR="0" rtl="0" algn="l">
              <a:lnSpc>
                <a:spcPct val="100000"/>
              </a:lnSpc>
              <a:spcBef>
                <a:spcPts val="0"/>
              </a:spcBef>
              <a:spcAft>
                <a:spcPts val="0"/>
              </a:spcAft>
              <a:buClr>
                <a:schemeClr val="dk1"/>
              </a:buClr>
              <a:buSzPts val="1200"/>
              <a:buFont typeface="Calibri"/>
              <a:buChar char="-"/>
            </a:pPr>
            <a:r>
              <a:rPr lang="en-US"/>
              <a:t>Pull in finalized 2021 data since some datasets stopped in Q3 2021</a:t>
            </a:r>
            <a:endParaRPr/>
          </a:p>
          <a:p>
            <a:pPr indent="-171450" lvl="0" marL="171450" marR="0" rtl="0" algn="l">
              <a:lnSpc>
                <a:spcPct val="100000"/>
              </a:lnSpc>
              <a:spcBef>
                <a:spcPts val="0"/>
              </a:spcBef>
              <a:spcAft>
                <a:spcPts val="0"/>
              </a:spcAft>
              <a:buClr>
                <a:schemeClr val="dk1"/>
              </a:buClr>
              <a:buSzPts val="1200"/>
              <a:buFont typeface="Calibri"/>
              <a:buChar char="-"/>
            </a:pPr>
            <a:r>
              <a:rPr lang="en-US"/>
              <a:t>Web scraping </a:t>
            </a:r>
            <a:endParaRPr/>
          </a:p>
          <a:p>
            <a:pPr indent="-171450" lvl="1" marL="628650" marR="0" rtl="0" algn="l">
              <a:lnSpc>
                <a:spcPct val="100000"/>
              </a:lnSpc>
              <a:spcBef>
                <a:spcPts val="0"/>
              </a:spcBef>
              <a:spcAft>
                <a:spcPts val="0"/>
              </a:spcAft>
              <a:buClr>
                <a:schemeClr val="dk1"/>
              </a:buClr>
              <a:buSzPts val="1200"/>
              <a:buFont typeface="Calibri"/>
              <a:buChar char="-"/>
            </a:pPr>
            <a:r>
              <a:rPr lang="en-US"/>
              <a:t>Completing sentiment analysis of Twitter data</a:t>
            </a:r>
            <a:endParaRPr/>
          </a:p>
          <a:p>
            <a:pPr indent="-171450" lvl="1" marL="628650" marR="0" rtl="0" algn="l">
              <a:lnSpc>
                <a:spcPct val="100000"/>
              </a:lnSpc>
              <a:spcBef>
                <a:spcPts val="0"/>
              </a:spcBef>
              <a:spcAft>
                <a:spcPts val="0"/>
              </a:spcAft>
              <a:buClr>
                <a:schemeClr val="dk1"/>
              </a:buClr>
              <a:buSzPts val="1200"/>
              <a:buFont typeface="Calibri"/>
              <a:buChar char="-"/>
            </a:pPr>
            <a:r>
              <a:rPr lang="en-US"/>
              <a:t>Repeat process with other platforms prioritizing LinkedIn, but can also do Reddit and Facebook</a:t>
            </a:r>
            <a:endParaRPr/>
          </a:p>
          <a:p>
            <a:pPr indent="-171450" lvl="0" marL="171450" marR="0" rtl="0" algn="l">
              <a:lnSpc>
                <a:spcPct val="100000"/>
              </a:lnSpc>
              <a:spcBef>
                <a:spcPts val="0"/>
              </a:spcBef>
              <a:spcAft>
                <a:spcPts val="0"/>
              </a:spcAft>
              <a:buClr>
                <a:schemeClr val="dk1"/>
              </a:buClr>
              <a:buSzPts val="1200"/>
              <a:buFont typeface="Calibri"/>
              <a:buChar char="-"/>
            </a:pPr>
            <a:r>
              <a:rPr lang="en-US"/>
              <a:t>Prediction/optimization model</a:t>
            </a:r>
            <a:endParaRPr/>
          </a:p>
          <a:p>
            <a:pPr indent="-171450" lvl="1" marL="628650" marR="0" rtl="0" algn="l">
              <a:lnSpc>
                <a:spcPct val="100000"/>
              </a:lnSpc>
              <a:spcBef>
                <a:spcPts val="0"/>
              </a:spcBef>
              <a:spcAft>
                <a:spcPts val="0"/>
              </a:spcAft>
              <a:buClr>
                <a:schemeClr val="dk1"/>
              </a:buClr>
              <a:buSzPts val="1200"/>
              <a:buFont typeface="Calibri"/>
              <a:buChar char="-"/>
            </a:pPr>
            <a:r>
              <a:rPr lang="en-US"/>
              <a:t>Building and testing a prediction/optimization model for HR teams can use to design targeted solutions for ideal work environments without compromising the bottom line</a:t>
            </a:r>
            <a:endParaRPr/>
          </a:p>
          <a:p>
            <a:pPr indent="-171450" lvl="0" marL="171450" marR="0" rtl="0" algn="l">
              <a:lnSpc>
                <a:spcPct val="100000"/>
              </a:lnSpc>
              <a:spcBef>
                <a:spcPts val="0"/>
              </a:spcBef>
              <a:spcAft>
                <a:spcPts val="0"/>
              </a:spcAft>
              <a:buClr>
                <a:schemeClr val="dk1"/>
              </a:buClr>
              <a:buSzPts val="1200"/>
              <a:buFont typeface="Calibri"/>
              <a:buChar char="-"/>
            </a:pPr>
            <a:r>
              <a:rPr lang="en-US"/>
              <a:t>Statistical analysis</a:t>
            </a:r>
            <a:endParaRPr/>
          </a:p>
          <a:p>
            <a:pPr indent="-171450" lvl="1" marL="628650" marR="0" rtl="0" algn="l">
              <a:lnSpc>
                <a:spcPct val="100000"/>
              </a:lnSpc>
              <a:spcBef>
                <a:spcPts val="0"/>
              </a:spcBef>
              <a:spcAft>
                <a:spcPts val="0"/>
              </a:spcAft>
              <a:buClr>
                <a:schemeClr val="dk1"/>
              </a:buClr>
              <a:buSzPts val="1200"/>
              <a:buFont typeface="Calibri"/>
              <a:buChar char="-"/>
            </a:pPr>
            <a:r>
              <a:rPr lang="en-US"/>
              <a:t>to see if there is a significant difference in the number of job losses and openings in Trade &amp; Hospitality vs other industries</a:t>
            </a:r>
            <a:endParaRPr/>
          </a:p>
          <a:p>
            <a:pPr indent="-95250" lvl="0" marL="171450" marR="0" rtl="0" algn="l">
              <a:lnSpc>
                <a:spcPct val="100000"/>
              </a:lnSpc>
              <a:spcBef>
                <a:spcPts val="0"/>
              </a:spcBef>
              <a:spcAft>
                <a:spcPts val="0"/>
              </a:spcAft>
              <a:buClr>
                <a:schemeClr val="dk1"/>
              </a:buClr>
              <a:buSzPts val="1200"/>
              <a:buFont typeface="Calibri"/>
              <a:buNone/>
            </a:pPr>
            <a:r>
              <a:t/>
            </a:r>
            <a:endParaRPr/>
          </a:p>
        </p:txBody>
      </p:sp>
      <p:sp>
        <p:nvSpPr>
          <p:cNvPr id="229" name="Google Shape;22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5" name="Shape 15"/>
        <p:cNvGrpSpPr/>
        <p:nvPr/>
      </p:nvGrpSpPr>
      <p:grpSpPr>
        <a:xfrm>
          <a:off x="0" y="0"/>
          <a:ext cx="0" cy="0"/>
          <a:chOff x="0" y="0"/>
          <a:chExt cx="0" cy="0"/>
        </a:xfrm>
      </p:grpSpPr>
      <p:sp>
        <p:nvSpPr>
          <p:cNvPr id="16" name="Google Shape;16;p13"/>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3"/>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18" name="Google Shape;18;p1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 name="Shape 76"/>
        <p:cNvGrpSpPr/>
        <p:nvPr/>
      </p:nvGrpSpPr>
      <p:grpSpPr>
        <a:xfrm>
          <a:off x="0" y="0"/>
          <a:ext cx="0" cy="0"/>
          <a:chOff x="0" y="0"/>
          <a:chExt cx="0" cy="0"/>
        </a:xfrm>
      </p:grpSpPr>
      <p:sp>
        <p:nvSpPr>
          <p:cNvPr id="77" name="Google Shape;77;p21"/>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1"/>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1"/>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80" name="Google Shape;80;p21"/>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81" name="Google Shape;81;p2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4" name="Shape 84"/>
        <p:cNvGrpSpPr/>
        <p:nvPr/>
      </p:nvGrpSpPr>
      <p:grpSpPr>
        <a:xfrm>
          <a:off x="0" y="0"/>
          <a:ext cx="0" cy="0"/>
          <a:chOff x="0" y="0"/>
          <a:chExt cx="0" cy="0"/>
        </a:xfrm>
      </p:grpSpPr>
      <p:sp>
        <p:nvSpPr>
          <p:cNvPr id="85" name="Google Shape;85;p22"/>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2"/>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22"/>
          <p:cNvSpPr/>
          <p:nvPr>
            <p:ph idx="2" type="pic"/>
          </p:nvPr>
        </p:nvSpPr>
        <p:spPr>
          <a:xfrm>
            <a:off x="6095999" y="0"/>
            <a:ext cx="6102097" cy="6858000"/>
          </a:xfrm>
          <a:prstGeom prst="rect">
            <a:avLst/>
          </a:prstGeom>
          <a:solidFill>
            <a:srgbClr val="BFBFBF"/>
          </a:solidFill>
          <a:ln>
            <a:noFill/>
          </a:ln>
        </p:spPr>
      </p:sp>
      <p:sp>
        <p:nvSpPr>
          <p:cNvPr id="88" name="Google Shape;88;p22"/>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89" name="Google Shape;89;p2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2"/>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2" name="Shape 92"/>
        <p:cNvGrpSpPr/>
        <p:nvPr/>
      </p:nvGrpSpPr>
      <p:grpSpPr>
        <a:xfrm>
          <a:off x="0" y="0"/>
          <a:ext cx="0" cy="0"/>
          <a:chOff x="0" y="0"/>
          <a:chExt cx="0" cy="0"/>
        </a:xfrm>
      </p:grpSpPr>
      <p:sp>
        <p:nvSpPr>
          <p:cNvPr id="93" name="Google Shape;93;p23"/>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23"/>
          <p:cNvSpPr txBox="1"/>
          <p:nvPr>
            <p:ph idx="1" type="body"/>
          </p:nvPr>
        </p:nvSpPr>
        <p:spPr>
          <a:xfrm rot="5400000">
            <a:off x="4545009" y="324172"/>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95" name="Google Shape;95;p2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24"/>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24"/>
          <p:cNvSpPr txBox="1"/>
          <p:nvPr>
            <p:ph idx="1" type="body"/>
          </p:nvPr>
        </p:nvSpPr>
        <p:spPr>
          <a:xfrm rot="5400000">
            <a:off x="2838641" y="329756"/>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01" name="Google Shape;101;p2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2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5"/>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4" name="Google Shape;24;p1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1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4"/>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36" name="Google Shape;36;p1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16"/>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6"/>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2" name="Google Shape;42;p16"/>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3" name="Google Shape;43;p1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46" name="Shape 46"/>
        <p:cNvGrpSpPr/>
        <p:nvPr/>
      </p:nvGrpSpPr>
      <p:grpSpPr>
        <a:xfrm>
          <a:off x="0" y="0"/>
          <a:ext cx="0" cy="0"/>
          <a:chOff x="0" y="0"/>
          <a:chExt cx="0" cy="0"/>
        </a:xfrm>
      </p:grpSpPr>
      <p:sp>
        <p:nvSpPr>
          <p:cNvPr id="47" name="Google Shape;47;p12"/>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2"/>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49" name="Google Shape;49;p1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52" name="Shape 52"/>
        <p:cNvGrpSpPr/>
        <p:nvPr/>
      </p:nvGrpSpPr>
      <p:grpSpPr>
        <a:xfrm>
          <a:off x="0" y="0"/>
          <a:ext cx="0" cy="0"/>
          <a:chOff x="0" y="0"/>
          <a:chExt cx="0" cy="0"/>
        </a:xfrm>
      </p:grpSpPr>
      <p:sp>
        <p:nvSpPr>
          <p:cNvPr id="53" name="Google Shape;53;p17"/>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7"/>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55" name="Google Shape;55;p1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18"/>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60" name="Google Shape;60;p18"/>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1" name="Google Shape;61;p18"/>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62" name="Google Shape;62;p18"/>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63" name="Google Shape;63;p1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6" name="Google Shape;66;p18"/>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1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 name="Shape 72"/>
        <p:cNvGrpSpPr/>
        <p:nvPr/>
      </p:nvGrpSpPr>
      <p:grpSpPr>
        <a:xfrm>
          <a:off x="0" y="0"/>
          <a:ext cx="0" cy="0"/>
          <a:chOff x="0" y="0"/>
          <a:chExt cx="0" cy="0"/>
        </a:xfrm>
      </p:grpSpPr>
      <p:sp>
        <p:nvSpPr>
          <p:cNvPr id="73" name="Google Shape;73;p2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3.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FEFEFE"/>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FEFEFE"/>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lt1"/>
                </a:solidFill>
                <a:latin typeface="Gill Sans"/>
                <a:ea typeface="Gill Sans"/>
                <a:cs typeface="Gill Sans"/>
                <a:sym typeface="Gill Sans"/>
              </a:defRPr>
            </a:lvl9pPr>
          </a:lstStyle>
          <a:p/>
        </p:txBody>
      </p:sp>
      <p:sp>
        <p:nvSpPr>
          <p:cNvPr id="12" name="Google Shape;12;p1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3" name="Google Shape;13;p1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lt1"/>
                </a:solidFill>
                <a:latin typeface="Gill Sans"/>
                <a:ea typeface="Gill Sans"/>
                <a:cs typeface="Gill Sans"/>
                <a:sym typeface="Gill Sans"/>
              </a:defRPr>
            </a:lvl9pPr>
          </a:lstStyle>
          <a:p/>
        </p:txBody>
      </p:sp>
      <p:sp>
        <p:nvSpPr>
          <p:cNvPr id="14" name="Google Shape;14;p1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7" name="Shape 27"/>
        <p:cNvGrpSpPr/>
        <p:nvPr/>
      </p:nvGrpSpPr>
      <p:grpSpPr>
        <a:xfrm>
          <a:off x="0" y="0"/>
          <a:ext cx="0" cy="0"/>
          <a:chOff x="0" y="0"/>
          <a:chExt cx="0" cy="0"/>
        </a:xfrm>
      </p:grpSpPr>
      <p:sp>
        <p:nvSpPr>
          <p:cNvPr id="28" name="Google Shape;28;p10"/>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10"/>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30" name="Google Shape;30;p1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31" name="Google Shape;31;p1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32" name="Google Shape;32;p1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13.jpg"/><Relationship Id="rId5" Type="http://schemas.openxmlformats.org/officeDocument/2006/relationships/image" Target="../media/image9.jpg"/><Relationship Id="rId6" Type="http://schemas.openxmlformats.org/officeDocument/2006/relationships/image" Target="../media/image3.jpg"/><Relationship Id="rId7"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png"/><Relationship Id="rId5"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2.png"/><Relationship Id="rId11" Type="http://schemas.openxmlformats.org/officeDocument/2006/relationships/image" Target="../media/image6.png"/><Relationship Id="rId10" Type="http://schemas.openxmlformats.org/officeDocument/2006/relationships/image" Target="../media/image17.png"/><Relationship Id="rId12" Type="http://schemas.openxmlformats.org/officeDocument/2006/relationships/image" Target="../media/image19.png"/><Relationship Id="rId9" Type="http://schemas.openxmlformats.org/officeDocument/2006/relationships/image" Target="../media/image18.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23.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hyperlink" Target="https://public.tableau.com/app/profile/reyada.atanasio/viz/C3Team12CapstoneProject/Dashboard#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8" name="Shape 108"/>
        <p:cNvGrpSpPr/>
        <p:nvPr/>
      </p:nvGrpSpPr>
      <p:grpSpPr>
        <a:xfrm>
          <a:off x="0" y="0"/>
          <a:ext cx="0" cy="0"/>
          <a:chOff x="0" y="0"/>
          <a:chExt cx="0" cy="0"/>
        </a:xfrm>
      </p:grpSpPr>
      <p:sp>
        <p:nvSpPr>
          <p:cNvPr id="109" name="Google Shape;109;p1"/>
          <p:cNvSpPr txBox="1"/>
          <p:nvPr>
            <p:ph type="ctrTitle"/>
          </p:nvPr>
        </p:nvSpPr>
        <p:spPr>
          <a:xfrm>
            <a:off x="955747" y="2173266"/>
            <a:ext cx="6212764" cy="3352164"/>
          </a:xfrm>
          <a:prstGeom prst="rect">
            <a:avLst/>
          </a:prstGeom>
          <a:noFill/>
          <a:ln cap="flat" cmpd="sng" w="9525">
            <a:solidFill>
              <a:schemeClr val="lt1"/>
            </a:solidFill>
            <a:prstDash val="solid"/>
            <a:round/>
            <a:headEnd len="sm" w="sm" type="none"/>
            <a:tailEnd len="sm" w="sm" type="none"/>
          </a:ln>
        </p:spPr>
        <p:txBody>
          <a:bodyPr anchorCtr="1" anchor="t" bIns="182875" lIns="274300" spcFirstLastPara="1" rIns="274300" wrap="square" tIns="182875">
            <a:normAutofit/>
          </a:bodyPr>
          <a:lstStyle/>
          <a:p>
            <a:pPr indent="0" lvl="0" marL="0" rtl="0" algn="ctr">
              <a:lnSpc>
                <a:spcPct val="90000"/>
              </a:lnSpc>
              <a:spcBef>
                <a:spcPts val="0"/>
              </a:spcBef>
              <a:spcAft>
                <a:spcPts val="0"/>
              </a:spcAft>
              <a:buClr>
                <a:schemeClr val="lt1"/>
              </a:buClr>
              <a:buSzPts val="4000"/>
              <a:buFont typeface="Gill Sans"/>
              <a:buNone/>
            </a:pPr>
            <a:br>
              <a:rPr lang="en-US" sz="4000">
                <a:solidFill>
                  <a:schemeClr val="lt1"/>
                </a:solidFill>
              </a:rPr>
            </a:br>
            <a:r>
              <a:rPr lang="en-US" sz="4000">
                <a:solidFill>
                  <a:schemeClr val="lt1"/>
                </a:solidFill>
              </a:rPr>
              <a:t>UNPACKING THE GREAT RESIGNATION</a:t>
            </a:r>
            <a:endParaRPr/>
          </a:p>
        </p:txBody>
      </p:sp>
      <p:sp>
        <p:nvSpPr>
          <p:cNvPr id="110" name="Google Shape;110;p1"/>
          <p:cNvSpPr/>
          <p:nvPr/>
        </p:nvSpPr>
        <p:spPr>
          <a:xfrm>
            <a:off x="8129872" y="0"/>
            <a:ext cx="4062128" cy="6858000"/>
          </a:xfrm>
          <a:prstGeom prst="rect">
            <a:avLst/>
          </a:prstGeom>
          <a:solidFill>
            <a:srgbClr val="373E4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1" name="Google Shape;111;p1"/>
          <p:cNvSpPr txBox="1"/>
          <p:nvPr>
            <p:ph idx="1" type="subTitle"/>
          </p:nvPr>
        </p:nvSpPr>
        <p:spPr>
          <a:xfrm>
            <a:off x="955748" y="4159623"/>
            <a:ext cx="6212763" cy="1050221"/>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SzPts val="2400"/>
              <a:buNone/>
            </a:pPr>
            <a:r>
              <a:rPr lang="en-US" sz="2400">
                <a:solidFill>
                  <a:schemeClr val="lt1"/>
                </a:solidFill>
              </a:rPr>
              <a:t>Examining Key Drivers of </a:t>
            </a:r>
            <a:endParaRPr/>
          </a:p>
          <a:p>
            <a:pPr indent="0" lvl="0" marL="0" rtl="0" algn="ctr">
              <a:lnSpc>
                <a:spcPct val="100000"/>
              </a:lnSpc>
              <a:spcBef>
                <a:spcPts val="1000"/>
              </a:spcBef>
              <a:spcAft>
                <a:spcPts val="0"/>
              </a:spcAft>
              <a:buSzPts val="2400"/>
              <a:buNone/>
            </a:pPr>
            <a:r>
              <a:rPr lang="en-US" sz="2400">
                <a:solidFill>
                  <a:schemeClr val="lt1"/>
                </a:solidFill>
              </a:rPr>
              <a:t>Attrition Across U.S. Industries</a:t>
            </a:r>
            <a:endParaRPr sz="2400">
              <a:solidFill>
                <a:srgbClr val="DAD1B0"/>
              </a:solidFill>
            </a:endParaRPr>
          </a:p>
        </p:txBody>
      </p:sp>
      <p:sp>
        <p:nvSpPr>
          <p:cNvPr id="112" name="Google Shape;112;p1"/>
          <p:cNvSpPr txBox="1"/>
          <p:nvPr/>
        </p:nvSpPr>
        <p:spPr>
          <a:xfrm>
            <a:off x="8253482" y="418571"/>
            <a:ext cx="3254408" cy="6415790"/>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chemeClr val="accent2"/>
              </a:buClr>
              <a:buSzPts val="2400"/>
              <a:buFont typeface="Arial"/>
              <a:buNone/>
            </a:pPr>
            <a:r>
              <a:rPr b="0" i="0" lang="en-US" sz="2400" u="none" cap="none" strike="noStrike">
                <a:solidFill>
                  <a:schemeClr val="lt1"/>
                </a:solidFill>
                <a:latin typeface="Gill Sans"/>
                <a:ea typeface="Gill Sans"/>
                <a:cs typeface="Gill Sans"/>
                <a:sym typeface="Gill Sans"/>
              </a:rPr>
              <a:t>Reyada Atanasio</a:t>
            </a:r>
            <a:endParaRPr b="0" i="0" sz="2400" u="none" cap="none" strike="noStrike">
              <a:solidFill>
                <a:schemeClr val="lt1"/>
              </a:solidFill>
              <a:latin typeface="Gill Sans"/>
              <a:ea typeface="Gill Sans"/>
              <a:cs typeface="Gill Sans"/>
              <a:sym typeface="Gill Sans"/>
            </a:endParaRPr>
          </a:p>
          <a:p>
            <a:pPr indent="0" lvl="0" marL="0" marR="0" rtl="0" algn="l">
              <a:lnSpc>
                <a:spcPct val="100000"/>
              </a:lnSpc>
              <a:spcBef>
                <a:spcPts val="1000"/>
              </a:spcBef>
              <a:spcAft>
                <a:spcPts val="0"/>
              </a:spcAft>
              <a:buClr>
                <a:schemeClr val="accent2"/>
              </a:buClr>
              <a:buSzPts val="2400"/>
              <a:buFont typeface="Arial"/>
              <a:buNone/>
            </a:pPr>
            <a:r>
              <a:t/>
            </a:r>
            <a:endParaRPr b="0" i="0" sz="2400" u="none" cap="none" strike="noStrike">
              <a:solidFill>
                <a:schemeClr val="lt1"/>
              </a:solidFill>
              <a:latin typeface="Gill Sans"/>
              <a:ea typeface="Gill Sans"/>
              <a:cs typeface="Gill Sans"/>
              <a:sym typeface="Gill Sans"/>
            </a:endParaRPr>
          </a:p>
          <a:p>
            <a:pPr indent="0" lvl="0" marL="0" marR="0" rtl="0" algn="l">
              <a:lnSpc>
                <a:spcPct val="100000"/>
              </a:lnSpc>
              <a:spcBef>
                <a:spcPts val="1000"/>
              </a:spcBef>
              <a:spcAft>
                <a:spcPts val="0"/>
              </a:spcAft>
              <a:buClr>
                <a:schemeClr val="accent2"/>
              </a:buClr>
              <a:buSzPts val="2400"/>
              <a:buFont typeface="Arial"/>
              <a:buNone/>
            </a:pPr>
            <a:r>
              <a:rPr b="0" i="0" lang="en-US" sz="2400" u="none" cap="none" strike="noStrike">
                <a:solidFill>
                  <a:schemeClr val="lt1"/>
                </a:solidFill>
                <a:latin typeface="Gill Sans"/>
                <a:ea typeface="Gill Sans"/>
                <a:cs typeface="Gill Sans"/>
                <a:sym typeface="Gill Sans"/>
              </a:rPr>
              <a:t>Maryama Diaw</a:t>
            </a:r>
            <a:endParaRPr/>
          </a:p>
          <a:p>
            <a:pPr indent="0" lvl="0" marL="0" marR="0" rtl="0" algn="l">
              <a:lnSpc>
                <a:spcPct val="100000"/>
              </a:lnSpc>
              <a:spcBef>
                <a:spcPts val="1000"/>
              </a:spcBef>
              <a:spcAft>
                <a:spcPts val="0"/>
              </a:spcAft>
              <a:buClr>
                <a:schemeClr val="accent2"/>
              </a:buClr>
              <a:buSzPts val="2400"/>
              <a:buFont typeface="Arial"/>
              <a:buNone/>
            </a:pPr>
            <a:r>
              <a:t/>
            </a:r>
            <a:endParaRPr b="0" i="0" sz="2400" u="none" cap="none" strike="noStrike">
              <a:solidFill>
                <a:schemeClr val="lt1"/>
              </a:solidFill>
              <a:latin typeface="Gill Sans"/>
              <a:ea typeface="Gill Sans"/>
              <a:cs typeface="Gill Sans"/>
              <a:sym typeface="Gill Sans"/>
            </a:endParaRPr>
          </a:p>
          <a:p>
            <a:pPr indent="0" lvl="0" marL="0" marR="0" rtl="0" algn="l">
              <a:lnSpc>
                <a:spcPct val="100000"/>
              </a:lnSpc>
              <a:spcBef>
                <a:spcPts val="1000"/>
              </a:spcBef>
              <a:spcAft>
                <a:spcPts val="0"/>
              </a:spcAft>
              <a:buClr>
                <a:schemeClr val="accent2"/>
              </a:buClr>
              <a:buSzPts val="2400"/>
              <a:buFont typeface="Arial"/>
              <a:buNone/>
            </a:pPr>
            <a:r>
              <a:rPr b="0" i="0" lang="en-US" sz="2400" u="none" cap="none" strike="noStrike">
                <a:solidFill>
                  <a:schemeClr val="lt1"/>
                </a:solidFill>
                <a:latin typeface="Gill Sans"/>
                <a:ea typeface="Gill Sans"/>
                <a:cs typeface="Gill Sans"/>
                <a:sym typeface="Gill Sans"/>
              </a:rPr>
              <a:t>Alexis Fennoy</a:t>
            </a:r>
            <a:endParaRPr/>
          </a:p>
          <a:p>
            <a:pPr indent="0" lvl="0" marL="0" marR="0" rtl="0" algn="l">
              <a:lnSpc>
                <a:spcPct val="100000"/>
              </a:lnSpc>
              <a:spcBef>
                <a:spcPts val="1000"/>
              </a:spcBef>
              <a:spcAft>
                <a:spcPts val="0"/>
              </a:spcAft>
              <a:buClr>
                <a:schemeClr val="accent2"/>
              </a:buClr>
              <a:buSzPts val="2400"/>
              <a:buFont typeface="Arial"/>
              <a:buNone/>
            </a:pPr>
            <a:r>
              <a:t/>
            </a:r>
            <a:endParaRPr b="0" i="0" sz="2400" u="none" cap="none" strike="noStrike">
              <a:solidFill>
                <a:schemeClr val="lt1"/>
              </a:solidFill>
              <a:latin typeface="Gill Sans"/>
              <a:ea typeface="Gill Sans"/>
              <a:cs typeface="Gill Sans"/>
              <a:sym typeface="Gill Sans"/>
            </a:endParaRPr>
          </a:p>
          <a:p>
            <a:pPr indent="0" lvl="0" marL="0" marR="0" rtl="0" algn="l">
              <a:lnSpc>
                <a:spcPct val="100000"/>
              </a:lnSpc>
              <a:spcBef>
                <a:spcPts val="1000"/>
              </a:spcBef>
              <a:spcAft>
                <a:spcPts val="0"/>
              </a:spcAft>
              <a:buClr>
                <a:schemeClr val="accent2"/>
              </a:buClr>
              <a:buSzPts val="2400"/>
              <a:buFont typeface="Arial"/>
              <a:buNone/>
            </a:pPr>
            <a:r>
              <a:rPr b="0" i="0" lang="en-US" sz="2400" u="none" cap="none" strike="noStrike">
                <a:solidFill>
                  <a:schemeClr val="lt1"/>
                </a:solidFill>
                <a:latin typeface="Gill Sans"/>
                <a:ea typeface="Gill Sans"/>
                <a:cs typeface="Gill Sans"/>
                <a:sym typeface="Gill Sans"/>
              </a:rPr>
              <a:t>O. Justina Molokwu</a:t>
            </a:r>
            <a:endParaRPr b="0" i="0" sz="2400" u="none" cap="none" strike="noStrike">
              <a:solidFill>
                <a:schemeClr val="lt1"/>
              </a:solidFill>
              <a:latin typeface="Gill Sans"/>
              <a:ea typeface="Gill Sans"/>
              <a:cs typeface="Gill Sans"/>
              <a:sym typeface="Gill Sans"/>
            </a:endParaRPr>
          </a:p>
          <a:p>
            <a:pPr indent="0" lvl="0" marL="0" marR="0" rtl="0" algn="l">
              <a:lnSpc>
                <a:spcPct val="100000"/>
              </a:lnSpc>
              <a:spcBef>
                <a:spcPts val="1000"/>
              </a:spcBef>
              <a:spcAft>
                <a:spcPts val="0"/>
              </a:spcAft>
              <a:buClr>
                <a:schemeClr val="accent2"/>
              </a:buClr>
              <a:buSzPts val="2400"/>
              <a:buFont typeface="Arial"/>
              <a:buNone/>
            </a:pPr>
            <a:r>
              <a:t/>
            </a:r>
            <a:endParaRPr b="0" i="0" sz="2400" u="none" cap="none" strike="noStrike">
              <a:solidFill>
                <a:schemeClr val="lt1"/>
              </a:solidFill>
              <a:latin typeface="Gill Sans"/>
              <a:ea typeface="Gill Sans"/>
              <a:cs typeface="Gill Sans"/>
              <a:sym typeface="Gill Sans"/>
            </a:endParaRPr>
          </a:p>
          <a:p>
            <a:pPr indent="0" lvl="0" marL="0" marR="0" rtl="0" algn="l">
              <a:lnSpc>
                <a:spcPct val="100000"/>
              </a:lnSpc>
              <a:spcBef>
                <a:spcPts val="1000"/>
              </a:spcBef>
              <a:spcAft>
                <a:spcPts val="0"/>
              </a:spcAft>
              <a:buClr>
                <a:schemeClr val="accent2"/>
              </a:buClr>
              <a:buSzPts val="2400"/>
              <a:buFont typeface="Arial"/>
              <a:buNone/>
            </a:pPr>
            <a:r>
              <a:rPr b="0" i="0" lang="en-US" sz="2400" u="none" cap="none" strike="noStrike">
                <a:solidFill>
                  <a:schemeClr val="lt1"/>
                </a:solidFill>
                <a:latin typeface="Gill Sans"/>
                <a:ea typeface="Gill Sans"/>
                <a:cs typeface="Gill Sans"/>
                <a:sym typeface="Gill Sans"/>
              </a:rPr>
              <a:t>Tabitha Mundia</a:t>
            </a:r>
            <a:endParaRPr b="0" i="0" sz="2400" u="none" cap="none" strike="noStrike">
              <a:solidFill>
                <a:srgbClr val="DAD1B0"/>
              </a:solidFill>
              <a:latin typeface="Gill Sans"/>
              <a:ea typeface="Gill Sans"/>
              <a:cs typeface="Gill Sans"/>
              <a:sym typeface="Gill Sans"/>
            </a:endParaRPr>
          </a:p>
        </p:txBody>
      </p:sp>
      <p:sp>
        <p:nvSpPr>
          <p:cNvPr id="113" name="Google Shape;113;p1"/>
          <p:cNvSpPr/>
          <p:nvPr/>
        </p:nvSpPr>
        <p:spPr>
          <a:xfrm>
            <a:off x="10625967" y="707813"/>
            <a:ext cx="1214203" cy="1319135"/>
          </a:xfrm>
          <a:prstGeom prst="ellipse">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4" name="Google Shape;114;p1"/>
          <p:cNvSpPr/>
          <p:nvPr/>
        </p:nvSpPr>
        <p:spPr>
          <a:xfrm>
            <a:off x="10338658" y="1836565"/>
            <a:ext cx="1214203" cy="1319135"/>
          </a:xfrm>
          <a:prstGeom prst="ellipse">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5" name="Google Shape;115;p1"/>
          <p:cNvSpPr/>
          <p:nvPr/>
        </p:nvSpPr>
        <p:spPr>
          <a:xfrm>
            <a:off x="10849812" y="3846214"/>
            <a:ext cx="1214203" cy="1319135"/>
          </a:xfrm>
          <a:prstGeom prst="ellipse">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6" name="Google Shape;116;p1"/>
          <p:cNvSpPr/>
          <p:nvPr/>
        </p:nvSpPr>
        <p:spPr>
          <a:xfrm>
            <a:off x="10419290" y="4885545"/>
            <a:ext cx="1214203" cy="1319135"/>
          </a:xfrm>
          <a:prstGeom prst="ellipse">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7" name="Google Shape;117;p1"/>
          <p:cNvSpPr/>
          <p:nvPr/>
        </p:nvSpPr>
        <p:spPr>
          <a:xfrm>
            <a:off x="10182993" y="2882906"/>
            <a:ext cx="1214203" cy="1319135"/>
          </a:xfrm>
          <a:prstGeom prst="ellipse">
            <a:avLst/>
          </a:prstGeom>
          <a:solidFill>
            <a:schemeClr val="accent1"/>
          </a:solidFill>
          <a:ln cap="flat" cmpd="sng" w="12700">
            <a:solidFill>
              <a:srgbClr val="B376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Tabitha Mundia" id="118" name="Google Shape;118;p1"/>
          <p:cNvPicPr preferRelativeResize="0"/>
          <p:nvPr/>
        </p:nvPicPr>
        <p:blipFill rotWithShape="1">
          <a:blip r:embed="rId3">
            <a:alphaModFix/>
          </a:blip>
          <a:srcRect b="0" l="0" r="0" t="0"/>
          <a:stretch/>
        </p:blipFill>
        <p:spPr>
          <a:xfrm>
            <a:off x="10477299" y="4965538"/>
            <a:ext cx="1124712" cy="1124712"/>
          </a:xfrm>
          <a:prstGeom prst="ellipse">
            <a:avLst/>
          </a:prstGeom>
          <a:noFill/>
          <a:ln>
            <a:noFill/>
          </a:ln>
        </p:spPr>
      </p:pic>
      <p:pic>
        <p:nvPicPr>
          <p:cNvPr descr="A person smiling for the camera&#10;&#10;Description automatically generated with medium confidence" id="119" name="Google Shape;119;p1"/>
          <p:cNvPicPr preferRelativeResize="0"/>
          <p:nvPr/>
        </p:nvPicPr>
        <p:blipFill rotWithShape="1">
          <a:blip r:embed="rId4">
            <a:alphaModFix/>
          </a:blip>
          <a:srcRect b="0" l="0" r="0" t="0"/>
          <a:stretch/>
        </p:blipFill>
        <p:spPr>
          <a:xfrm>
            <a:off x="10661627" y="805024"/>
            <a:ext cx="1124712" cy="1124712"/>
          </a:xfrm>
          <a:prstGeom prst="ellipse">
            <a:avLst/>
          </a:prstGeom>
          <a:noFill/>
          <a:ln>
            <a:noFill/>
          </a:ln>
        </p:spPr>
      </p:pic>
      <p:pic>
        <p:nvPicPr>
          <p:cNvPr descr="A picture containing person, indoor, person, smiling&#10;&#10;Description automatically generated" id="120" name="Google Shape;120;p1"/>
          <p:cNvPicPr preferRelativeResize="0"/>
          <p:nvPr/>
        </p:nvPicPr>
        <p:blipFill rotWithShape="1">
          <a:blip r:embed="rId5">
            <a:alphaModFix/>
          </a:blip>
          <a:srcRect b="0" l="0" r="0" t="0"/>
          <a:stretch/>
        </p:blipFill>
        <p:spPr>
          <a:xfrm>
            <a:off x="10231585" y="3021830"/>
            <a:ext cx="1124712" cy="1124712"/>
          </a:xfrm>
          <a:prstGeom prst="ellipse">
            <a:avLst/>
          </a:prstGeom>
          <a:noFill/>
          <a:ln>
            <a:noFill/>
          </a:ln>
        </p:spPr>
      </p:pic>
      <p:pic>
        <p:nvPicPr>
          <p:cNvPr descr="Maryama Diaw" id="121" name="Google Shape;121;p1"/>
          <p:cNvPicPr preferRelativeResize="0"/>
          <p:nvPr/>
        </p:nvPicPr>
        <p:blipFill rotWithShape="1">
          <a:blip r:embed="rId6">
            <a:alphaModFix/>
          </a:blip>
          <a:srcRect b="0" l="0" r="0" t="0"/>
          <a:stretch/>
        </p:blipFill>
        <p:spPr>
          <a:xfrm>
            <a:off x="10374318" y="1919582"/>
            <a:ext cx="1124712" cy="1124712"/>
          </a:xfrm>
          <a:prstGeom prst="ellipse">
            <a:avLst/>
          </a:prstGeom>
          <a:noFill/>
          <a:ln>
            <a:noFill/>
          </a:ln>
        </p:spPr>
      </p:pic>
      <p:pic>
        <p:nvPicPr>
          <p:cNvPr descr="A person in a white dress&#10;&#10;Description automatically generated with low confidence" id="122" name="Google Shape;122;p1"/>
          <p:cNvPicPr preferRelativeResize="0"/>
          <p:nvPr/>
        </p:nvPicPr>
        <p:blipFill rotWithShape="1">
          <a:blip r:embed="rId7">
            <a:alphaModFix/>
          </a:blip>
          <a:srcRect b="0" l="0" r="0" t="0"/>
          <a:stretch/>
        </p:blipFill>
        <p:spPr>
          <a:xfrm>
            <a:off x="10880056" y="3939000"/>
            <a:ext cx="1124712" cy="1124712"/>
          </a:xfrm>
          <a:prstGeom prst="ellipse">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27" name="Shape 127"/>
        <p:cNvGrpSpPr/>
        <p:nvPr/>
      </p:nvGrpSpPr>
      <p:grpSpPr>
        <a:xfrm>
          <a:off x="0" y="0"/>
          <a:ext cx="0" cy="0"/>
          <a:chOff x="0" y="0"/>
          <a:chExt cx="0" cy="0"/>
        </a:xfrm>
      </p:grpSpPr>
      <p:sp>
        <p:nvSpPr>
          <p:cNvPr id="128" name="Google Shape;128;p2"/>
          <p:cNvSpPr txBox="1"/>
          <p:nvPr>
            <p:ph type="title"/>
          </p:nvPr>
        </p:nvSpPr>
        <p:spPr>
          <a:xfrm>
            <a:off x="655320" y="839186"/>
            <a:ext cx="6092952"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600"/>
              <a:buFont typeface="Gill Sans"/>
              <a:buNone/>
            </a:pPr>
            <a:r>
              <a:rPr lang="en-US" sz="2600"/>
              <a:t>REALITY OF THE GREAT RESIGNATION</a:t>
            </a:r>
            <a:endParaRPr/>
          </a:p>
        </p:txBody>
      </p:sp>
      <p:sp>
        <p:nvSpPr>
          <p:cNvPr id="129" name="Google Shape;129;p2"/>
          <p:cNvSpPr txBox="1"/>
          <p:nvPr>
            <p:ph idx="1" type="body"/>
          </p:nvPr>
        </p:nvSpPr>
        <p:spPr>
          <a:xfrm>
            <a:off x="7266637" y="839186"/>
            <a:ext cx="4124664" cy="1330273"/>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lang="en-US"/>
              <a:t>COVID-19 has driven unprecedented shifts in what work looks like, how work gets done and the working standards that employees expect from their employers.  </a:t>
            </a:r>
            <a:endParaRPr/>
          </a:p>
        </p:txBody>
      </p:sp>
      <p:pic>
        <p:nvPicPr>
          <p:cNvPr descr="Daily calendar with solid fill" id="130" name="Google Shape;130;p2"/>
          <p:cNvPicPr preferRelativeResize="0"/>
          <p:nvPr/>
        </p:nvPicPr>
        <p:blipFill rotWithShape="1">
          <a:blip r:embed="rId3">
            <a:alphaModFix/>
          </a:blip>
          <a:srcRect b="0" l="0" r="0" t="0"/>
          <a:stretch/>
        </p:blipFill>
        <p:spPr>
          <a:xfrm>
            <a:off x="5144906" y="4662562"/>
            <a:ext cx="1902187" cy="1902187"/>
          </a:xfrm>
          <a:prstGeom prst="rect">
            <a:avLst/>
          </a:prstGeom>
          <a:noFill/>
          <a:ln cap="sq" cmpd="sng" w="31750">
            <a:solidFill>
              <a:srgbClr val="FFFFFF"/>
            </a:solidFill>
            <a:prstDash val="solid"/>
            <a:miter lim="800000"/>
            <a:headEnd len="sm" w="sm" type="none"/>
            <a:tailEnd len="sm" w="sm" type="none"/>
          </a:ln>
        </p:spPr>
      </p:pic>
      <p:pic>
        <p:nvPicPr>
          <p:cNvPr descr="Users with solid fill" id="131" name="Google Shape;131;p2"/>
          <p:cNvPicPr preferRelativeResize="0"/>
          <p:nvPr/>
        </p:nvPicPr>
        <p:blipFill rotWithShape="1">
          <a:blip r:embed="rId4">
            <a:alphaModFix/>
          </a:blip>
          <a:srcRect b="0" l="0" r="0" t="0"/>
          <a:stretch/>
        </p:blipFill>
        <p:spPr>
          <a:xfrm>
            <a:off x="1493366" y="2491440"/>
            <a:ext cx="1902187" cy="1902187"/>
          </a:xfrm>
          <a:prstGeom prst="rect">
            <a:avLst/>
          </a:prstGeom>
          <a:noFill/>
          <a:ln cap="sq" cmpd="sng" w="31750">
            <a:solidFill>
              <a:srgbClr val="FFFFFF"/>
            </a:solidFill>
            <a:prstDash val="solid"/>
            <a:miter lim="800000"/>
            <a:headEnd len="sm" w="sm" type="none"/>
            <a:tailEnd len="sm" w="sm" type="none"/>
          </a:ln>
        </p:spPr>
      </p:pic>
      <p:pic>
        <p:nvPicPr>
          <p:cNvPr descr="Business Growth with solid fill" id="132" name="Google Shape;132;p2"/>
          <p:cNvPicPr preferRelativeResize="0"/>
          <p:nvPr/>
        </p:nvPicPr>
        <p:blipFill rotWithShape="1">
          <a:blip r:embed="rId5">
            <a:alphaModFix/>
          </a:blip>
          <a:srcRect b="0" l="0" r="0" t="0"/>
          <a:stretch/>
        </p:blipFill>
        <p:spPr>
          <a:xfrm>
            <a:off x="8839539" y="2491440"/>
            <a:ext cx="1902187" cy="1902187"/>
          </a:xfrm>
          <a:prstGeom prst="rect">
            <a:avLst/>
          </a:prstGeom>
          <a:noFill/>
          <a:ln cap="sq" cmpd="sng" w="31750">
            <a:solidFill>
              <a:srgbClr val="FFFFFF"/>
            </a:solidFill>
            <a:prstDash val="solid"/>
            <a:miter lim="800000"/>
            <a:headEnd len="sm" w="sm" type="none"/>
            <a:tailEnd len="sm" w="sm" type="none"/>
          </a:ln>
        </p:spPr>
      </p:pic>
      <p:sp>
        <p:nvSpPr>
          <p:cNvPr id="133" name="Google Shape;133;p2"/>
          <p:cNvSpPr txBox="1"/>
          <p:nvPr/>
        </p:nvSpPr>
        <p:spPr>
          <a:xfrm>
            <a:off x="866670" y="4857161"/>
            <a:ext cx="315557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Gill Sans"/>
                <a:ea typeface="Gill Sans"/>
                <a:cs typeface="Gill Sans"/>
                <a:sym typeface="Gill Sans"/>
              </a:rPr>
              <a:t>Since spring 2021, 33M Americans quit their jobs.</a:t>
            </a:r>
            <a:endParaRPr/>
          </a:p>
        </p:txBody>
      </p:sp>
      <p:sp>
        <p:nvSpPr>
          <p:cNvPr id="134" name="Google Shape;134;p2"/>
          <p:cNvSpPr txBox="1"/>
          <p:nvPr/>
        </p:nvSpPr>
        <p:spPr>
          <a:xfrm>
            <a:off x="4431345" y="3442533"/>
            <a:ext cx="315557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Gill Sans"/>
                <a:ea typeface="Gill Sans"/>
                <a:cs typeface="Gill Sans"/>
                <a:sym typeface="Gill Sans"/>
              </a:rPr>
              <a:t>On average, 3.98M workers quit their jobs each month of 2021.</a:t>
            </a:r>
            <a:endParaRPr/>
          </a:p>
        </p:txBody>
      </p:sp>
      <p:sp>
        <p:nvSpPr>
          <p:cNvPr id="135" name="Google Shape;135;p2"/>
          <p:cNvSpPr txBox="1"/>
          <p:nvPr/>
        </p:nvSpPr>
        <p:spPr>
          <a:xfrm>
            <a:off x="8169753" y="4857160"/>
            <a:ext cx="3155577"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800" u="none" cap="none" strike="noStrike">
                <a:solidFill>
                  <a:schemeClr val="dk1"/>
                </a:solidFill>
                <a:latin typeface="Gill Sans"/>
                <a:ea typeface="Gill Sans"/>
                <a:cs typeface="Gill Sans"/>
                <a:sym typeface="Gill Sans"/>
              </a:rPr>
              <a:t>30 – 45 year olds have the highest resignation rates.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0" name="Shape 140"/>
        <p:cNvGrpSpPr/>
        <p:nvPr/>
      </p:nvGrpSpPr>
      <p:grpSpPr>
        <a:xfrm>
          <a:off x="0" y="0"/>
          <a:ext cx="0" cy="0"/>
          <a:chOff x="0" y="0"/>
          <a:chExt cx="0" cy="0"/>
        </a:xfrm>
      </p:grpSpPr>
      <p:sp>
        <p:nvSpPr>
          <p:cNvPr id="141" name="Google Shape;141;p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Graphical user interface, text&#10;&#10;Description automatically generated" id="142" name="Google Shape;142;p3"/>
          <p:cNvPicPr preferRelativeResize="0"/>
          <p:nvPr/>
        </p:nvPicPr>
        <p:blipFill rotWithShape="1">
          <a:blip r:embed="rId3">
            <a:alphaModFix/>
          </a:blip>
          <a:srcRect b="0" l="0" r="0" t="0"/>
          <a:stretch/>
        </p:blipFill>
        <p:spPr>
          <a:xfrm>
            <a:off x="3660656" y="2782666"/>
            <a:ext cx="2905317" cy="576452"/>
          </a:xfrm>
          <a:prstGeom prst="rect">
            <a:avLst/>
          </a:prstGeom>
          <a:noFill/>
          <a:ln>
            <a:noFill/>
          </a:ln>
        </p:spPr>
      </p:pic>
      <p:sp>
        <p:nvSpPr>
          <p:cNvPr id="143" name="Google Shape;143;p3"/>
          <p:cNvSpPr/>
          <p:nvPr>
            <p:ph type="title"/>
          </p:nvPr>
        </p:nvSpPr>
        <p:spPr>
          <a:xfrm>
            <a:off x="3003296" y="314452"/>
            <a:ext cx="7729728" cy="1188720"/>
          </a:xfrm>
          <a:prstGeom prst="ellipse">
            <a:avLst/>
          </a:prstGeom>
          <a:solidFill>
            <a:srgbClr val="FFFFFF">
              <a:alpha val="9803"/>
            </a:srgbClr>
          </a:solidFill>
          <a:ln cap="flat" cmpd="sng" w="9525">
            <a:solidFill>
              <a:schemeClr val="lt1"/>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600"/>
              <a:buFont typeface="Gill Sans"/>
              <a:buNone/>
            </a:pPr>
            <a:r>
              <a:rPr lang="en-US" sz="2600" cap="none">
                <a:solidFill>
                  <a:schemeClr val="lt1"/>
                </a:solidFill>
                <a:latin typeface="Gill Sans"/>
                <a:ea typeface="Gill Sans"/>
                <a:cs typeface="Gill Sans"/>
                <a:sym typeface="Gill Sans"/>
              </a:rPr>
              <a:t>THE ‘FACTS’ OF THE MATTER</a:t>
            </a:r>
            <a:endParaRPr/>
          </a:p>
        </p:txBody>
      </p:sp>
      <p:grpSp>
        <p:nvGrpSpPr>
          <p:cNvPr id="144" name="Google Shape;144;p3"/>
          <p:cNvGrpSpPr/>
          <p:nvPr/>
        </p:nvGrpSpPr>
        <p:grpSpPr>
          <a:xfrm>
            <a:off x="440381" y="167381"/>
            <a:ext cx="1631250" cy="6688126"/>
            <a:chOff x="501341" y="2492"/>
            <a:chExt cx="1631250" cy="6688126"/>
          </a:xfrm>
        </p:grpSpPr>
        <p:sp>
          <p:nvSpPr>
            <p:cNvPr id="145" name="Google Shape;145;p3"/>
            <p:cNvSpPr/>
            <p:nvPr/>
          </p:nvSpPr>
          <p:spPr>
            <a:xfrm>
              <a:off x="819435" y="2492"/>
              <a:ext cx="995062" cy="995062"/>
            </a:xfrm>
            <a:prstGeom prst="round2DiagRect">
              <a:avLst>
                <a:gd fmla="val 2972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031497" y="214555"/>
              <a:ext cx="570937" cy="57093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501341" y="1307492"/>
              <a:ext cx="1631250" cy="6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txBox="1"/>
            <p:nvPr/>
          </p:nvSpPr>
          <p:spPr>
            <a:xfrm>
              <a:off x="501341" y="1307492"/>
              <a:ext cx="1631250" cy="652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Gill Sans"/>
                <a:buNone/>
              </a:pPr>
              <a:r>
                <a:rPr b="0" i="0" lang="en-US" sz="1300" u="none" cap="none" strike="noStrike">
                  <a:solidFill>
                    <a:schemeClr val="lt1"/>
                  </a:solidFill>
                  <a:latin typeface="Gill Sans"/>
                  <a:ea typeface="Gill Sans"/>
                  <a:cs typeface="Gill Sans"/>
                  <a:sym typeface="Gill Sans"/>
                </a:rPr>
                <a:t>COVID-19 CHANGED WORKPLACE CULTURE</a:t>
              </a:r>
              <a:endParaRPr/>
            </a:p>
          </p:txBody>
        </p:sp>
        <p:sp>
          <p:nvSpPr>
            <p:cNvPr id="149" name="Google Shape;149;p3"/>
            <p:cNvSpPr/>
            <p:nvPr/>
          </p:nvSpPr>
          <p:spPr>
            <a:xfrm>
              <a:off x="819435" y="2367805"/>
              <a:ext cx="995062" cy="995062"/>
            </a:xfrm>
            <a:prstGeom prst="round2DiagRect">
              <a:avLst>
                <a:gd fmla="val 2972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1031497" y="2579868"/>
              <a:ext cx="570937" cy="57093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501341" y="3672805"/>
              <a:ext cx="1631250" cy="6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txBox="1"/>
            <p:nvPr/>
          </p:nvSpPr>
          <p:spPr>
            <a:xfrm>
              <a:off x="501341" y="3672805"/>
              <a:ext cx="1631250" cy="652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Gill Sans"/>
                <a:buNone/>
              </a:pPr>
              <a:r>
                <a:rPr b="0" i="0" lang="en-US" sz="1300" u="none" cap="none" strike="noStrike">
                  <a:solidFill>
                    <a:schemeClr val="lt1"/>
                  </a:solidFill>
                  <a:latin typeface="Gill Sans"/>
                  <a:ea typeface="Gill Sans"/>
                  <a:cs typeface="Gill Sans"/>
                  <a:sym typeface="Gill Sans"/>
                </a:rPr>
                <a:t>FOCUS SHIFTED FROM CHOICE TO CIRCUMSTANCE</a:t>
              </a:r>
              <a:endParaRPr/>
            </a:p>
          </p:txBody>
        </p:sp>
        <p:sp>
          <p:nvSpPr>
            <p:cNvPr id="153" name="Google Shape;153;p3"/>
            <p:cNvSpPr/>
            <p:nvPr/>
          </p:nvSpPr>
          <p:spPr>
            <a:xfrm>
              <a:off x="819435" y="4733118"/>
              <a:ext cx="995062" cy="995062"/>
            </a:xfrm>
            <a:prstGeom prst="round2DiagRect">
              <a:avLst>
                <a:gd fmla="val 29727"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031497" y="4945180"/>
              <a:ext cx="570937" cy="570937"/>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501341" y="6038118"/>
              <a:ext cx="1631250" cy="65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txBox="1"/>
            <p:nvPr/>
          </p:nvSpPr>
          <p:spPr>
            <a:xfrm>
              <a:off x="501341" y="6038118"/>
              <a:ext cx="1631250" cy="652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lt1"/>
                </a:buClr>
                <a:buSzPts val="1300"/>
                <a:buFont typeface="Gill Sans"/>
                <a:buNone/>
              </a:pPr>
              <a:r>
                <a:rPr b="0" i="0" lang="en-US" sz="1300" u="none" cap="none" strike="noStrike">
                  <a:solidFill>
                    <a:schemeClr val="lt1"/>
                  </a:solidFill>
                  <a:latin typeface="Gill Sans"/>
                  <a:ea typeface="Gill Sans"/>
                  <a:cs typeface="Gill Sans"/>
                  <a:sym typeface="Gill Sans"/>
                </a:rPr>
                <a:t>EMPLOYERS NEED INSIGHTS TO DRIVE SOLUTIONS </a:t>
              </a:r>
              <a:endParaRPr/>
            </a:p>
          </p:txBody>
        </p:sp>
      </p:grpSp>
      <p:pic>
        <p:nvPicPr>
          <p:cNvPr descr="Graphical user interface&#10;&#10;Description automatically generated" id="157" name="Google Shape;157;p3"/>
          <p:cNvPicPr preferRelativeResize="0"/>
          <p:nvPr/>
        </p:nvPicPr>
        <p:blipFill rotWithShape="1">
          <a:blip r:embed="rId7">
            <a:alphaModFix/>
          </a:blip>
          <a:srcRect b="0" l="0" r="0" t="0"/>
          <a:stretch/>
        </p:blipFill>
        <p:spPr>
          <a:xfrm>
            <a:off x="8604087" y="3394631"/>
            <a:ext cx="2702186" cy="2082419"/>
          </a:xfrm>
          <a:prstGeom prst="rect">
            <a:avLst/>
          </a:prstGeom>
          <a:noFill/>
          <a:ln>
            <a:noFill/>
          </a:ln>
        </p:spPr>
      </p:pic>
      <p:pic>
        <p:nvPicPr>
          <p:cNvPr descr="Graphical user interface, text, application&#10;&#10;Description automatically generated" id="158" name="Google Shape;158;p3"/>
          <p:cNvPicPr preferRelativeResize="0"/>
          <p:nvPr/>
        </p:nvPicPr>
        <p:blipFill rotWithShape="1">
          <a:blip r:embed="rId8">
            <a:alphaModFix/>
          </a:blip>
          <a:srcRect b="0" l="0" r="0" t="0"/>
          <a:stretch/>
        </p:blipFill>
        <p:spPr>
          <a:xfrm>
            <a:off x="6067020" y="2135739"/>
            <a:ext cx="3727104" cy="1287246"/>
          </a:xfrm>
          <a:prstGeom prst="rect">
            <a:avLst/>
          </a:prstGeom>
          <a:noFill/>
          <a:ln>
            <a:noFill/>
          </a:ln>
        </p:spPr>
      </p:pic>
      <p:pic>
        <p:nvPicPr>
          <p:cNvPr descr="Graphical user interface, website&#10;&#10;Description automatically generated" id="159" name="Google Shape;159;p3"/>
          <p:cNvPicPr preferRelativeResize="0"/>
          <p:nvPr/>
        </p:nvPicPr>
        <p:blipFill rotWithShape="1">
          <a:blip r:embed="rId9">
            <a:alphaModFix/>
          </a:blip>
          <a:srcRect b="0" l="0" r="0" t="0"/>
          <a:stretch/>
        </p:blipFill>
        <p:spPr>
          <a:xfrm>
            <a:off x="3210908" y="3359118"/>
            <a:ext cx="2795152" cy="1764857"/>
          </a:xfrm>
          <a:prstGeom prst="rect">
            <a:avLst/>
          </a:prstGeom>
          <a:noFill/>
          <a:ln>
            <a:noFill/>
          </a:ln>
        </p:spPr>
      </p:pic>
      <p:pic>
        <p:nvPicPr>
          <p:cNvPr descr="Graphical user interface, text, application, chat or text message&#10;&#10;Description automatically generated" id="160" name="Google Shape;160;p3"/>
          <p:cNvPicPr preferRelativeResize="0"/>
          <p:nvPr/>
        </p:nvPicPr>
        <p:blipFill rotWithShape="1">
          <a:blip r:embed="rId10">
            <a:alphaModFix/>
          </a:blip>
          <a:srcRect b="0" l="0" r="0" t="0"/>
          <a:stretch/>
        </p:blipFill>
        <p:spPr>
          <a:xfrm>
            <a:off x="9418718" y="2857385"/>
            <a:ext cx="1462484" cy="575853"/>
          </a:xfrm>
          <a:prstGeom prst="rect">
            <a:avLst/>
          </a:prstGeom>
          <a:noFill/>
          <a:ln>
            <a:noFill/>
          </a:ln>
        </p:spPr>
      </p:pic>
      <p:pic>
        <p:nvPicPr>
          <p:cNvPr descr="Graphical user interface, text, application&#10;&#10;Description automatically generated" id="161" name="Google Shape;161;p3"/>
          <p:cNvPicPr preferRelativeResize="0"/>
          <p:nvPr/>
        </p:nvPicPr>
        <p:blipFill rotWithShape="1">
          <a:blip r:embed="rId11">
            <a:alphaModFix/>
          </a:blip>
          <a:srcRect b="0" l="0" r="0" t="0"/>
          <a:stretch/>
        </p:blipFill>
        <p:spPr>
          <a:xfrm>
            <a:off x="5081060" y="5088599"/>
            <a:ext cx="4380511" cy="1188720"/>
          </a:xfrm>
          <a:prstGeom prst="rect">
            <a:avLst/>
          </a:prstGeom>
          <a:noFill/>
          <a:ln>
            <a:noFill/>
          </a:ln>
        </p:spPr>
      </p:pic>
      <p:pic>
        <p:nvPicPr>
          <p:cNvPr descr="A picture containing text, person, indoor, computer&#10;&#10;Description automatically generated" id="162" name="Google Shape;162;p3"/>
          <p:cNvPicPr preferRelativeResize="0"/>
          <p:nvPr/>
        </p:nvPicPr>
        <p:blipFill rotWithShape="1">
          <a:blip r:embed="rId12">
            <a:alphaModFix/>
          </a:blip>
          <a:srcRect b="0" l="0" r="0" t="0"/>
          <a:stretch/>
        </p:blipFill>
        <p:spPr>
          <a:xfrm>
            <a:off x="6006060" y="3427598"/>
            <a:ext cx="2795152" cy="16963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67" name="Shape 167"/>
        <p:cNvGrpSpPr/>
        <p:nvPr/>
      </p:nvGrpSpPr>
      <p:grpSpPr>
        <a:xfrm>
          <a:off x="0" y="0"/>
          <a:ext cx="0" cy="0"/>
          <a:chOff x="0" y="0"/>
          <a:chExt cx="0" cy="0"/>
        </a:xfrm>
      </p:grpSpPr>
      <p:sp>
        <p:nvSpPr>
          <p:cNvPr id="168" name="Google Shape;168;p4"/>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INTRODUCING THE DATASETS</a:t>
            </a:r>
            <a:endParaRPr/>
          </a:p>
        </p:txBody>
      </p:sp>
      <p:grpSp>
        <p:nvGrpSpPr>
          <p:cNvPr id="169" name="Google Shape;169;p4"/>
          <p:cNvGrpSpPr/>
          <p:nvPr/>
        </p:nvGrpSpPr>
        <p:grpSpPr>
          <a:xfrm>
            <a:off x="965251" y="2662787"/>
            <a:ext cx="10261499" cy="3053250"/>
            <a:chOff x="50" y="24362"/>
            <a:chExt cx="10261499" cy="3053250"/>
          </a:xfrm>
        </p:grpSpPr>
        <p:sp>
          <p:nvSpPr>
            <p:cNvPr id="170" name="Google Shape;170;p4"/>
            <p:cNvSpPr/>
            <p:nvPr/>
          </p:nvSpPr>
          <p:spPr>
            <a:xfrm>
              <a:off x="50" y="24362"/>
              <a:ext cx="4795093" cy="720000"/>
            </a:xfrm>
            <a:prstGeom prst="rect">
              <a:avLst/>
            </a:prstGeom>
            <a:solidFill>
              <a:schemeClr val="accent2"/>
            </a:solidFill>
            <a:ln cap="flat" cmpd="sng" w="127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4"/>
            <p:cNvSpPr txBox="1"/>
            <p:nvPr/>
          </p:nvSpPr>
          <p:spPr>
            <a:xfrm>
              <a:off x="50" y="24362"/>
              <a:ext cx="4795093" cy="720000"/>
            </a:xfrm>
            <a:prstGeom prst="rect">
              <a:avLst/>
            </a:prstGeom>
            <a:noFill/>
            <a:ln>
              <a:noFill/>
            </a:ln>
          </p:spPr>
          <p:txBody>
            <a:bodyPr anchorCtr="0" anchor="ctr" bIns="97525" lIns="170675" spcFirstLastPara="1" rIns="170675" wrap="square" tIns="97525">
              <a:noAutofit/>
            </a:bodyPr>
            <a:lstStyle/>
            <a:p>
              <a:pPr indent="0" lvl="0" marL="0" marR="0" rtl="0" algn="ctr">
                <a:lnSpc>
                  <a:spcPct val="90000"/>
                </a:lnSpc>
                <a:spcBef>
                  <a:spcPts val="0"/>
                </a:spcBef>
                <a:spcAft>
                  <a:spcPts val="0"/>
                </a:spcAft>
                <a:buClr>
                  <a:schemeClr val="lt1"/>
                </a:buClr>
                <a:buSzPts val="2400"/>
                <a:buFont typeface="Gill Sans"/>
                <a:buNone/>
              </a:pPr>
              <a:r>
                <a:rPr b="1" i="0" lang="en-US" sz="2400" u="none" cap="none" strike="noStrike">
                  <a:solidFill>
                    <a:schemeClr val="lt1"/>
                  </a:solidFill>
                  <a:latin typeface="Gill Sans"/>
                  <a:ea typeface="Gill Sans"/>
                  <a:cs typeface="Gill Sans"/>
                  <a:sym typeface="Gill Sans"/>
                </a:rPr>
                <a:t>Bureau of Labor and Statistics</a:t>
              </a:r>
              <a:endParaRPr/>
            </a:p>
          </p:txBody>
        </p:sp>
        <p:sp>
          <p:nvSpPr>
            <p:cNvPr id="172" name="Google Shape;172;p4"/>
            <p:cNvSpPr/>
            <p:nvPr/>
          </p:nvSpPr>
          <p:spPr>
            <a:xfrm>
              <a:off x="50" y="744362"/>
              <a:ext cx="4795093" cy="2333250"/>
            </a:xfrm>
            <a:prstGeom prst="rect">
              <a:avLst/>
            </a:prstGeom>
            <a:solidFill>
              <a:srgbClr val="DDE3E5">
                <a:alpha val="89803"/>
              </a:srgbClr>
            </a:solidFill>
            <a:ln cap="flat" cmpd="sng" w="12700">
              <a:solidFill>
                <a:srgbClr val="DDE3E5">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4"/>
            <p:cNvSpPr txBox="1"/>
            <p:nvPr/>
          </p:nvSpPr>
          <p:spPr>
            <a:xfrm>
              <a:off x="50" y="744362"/>
              <a:ext cx="4795093" cy="2333250"/>
            </a:xfrm>
            <a:prstGeom prst="rect">
              <a:avLst/>
            </a:prstGeom>
            <a:noFill/>
            <a:ln>
              <a:noFill/>
            </a:ln>
          </p:spPr>
          <p:txBody>
            <a:bodyPr anchorCtr="0" anchor="t" bIns="160000" lIns="106675" spcFirstLastPara="1" rIns="142225" wrap="square" tIns="106675">
              <a:noAutofit/>
            </a:bodyPr>
            <a:lstStyle/>
            <a:p>
              <a:pPr indent="-228600" lvl="1" marL="228600" marR="0" rtl="0" algn="l">
                <a:lnSpc>
                  <a:spcPct val="90000"/>
                </a:lnSpc>
                <a:spcBef>
                  <a:spcPts val="0"/>
                </a:spcBef>
                <a:spcAft>
                  <a:spcPts val="0"/>
                </a:spcAft>
                <a:buClr>
                  <a:schemeClr val="dk1"/>
                </a:buClr>
                <a:buSzPts val="2000"/>
                <a:buFont typeface="Gill Sans"/>
                <a:buChar char="•"/>
              </a:pPr>
              <a:r>
                <a:rPr b="0" i="0" lang="en-US" sz="2000" u="none" cap="none" strike="noStrike">
                  <a:solidFill>
                    <a:schemeClr val="dk1"/>
                  </a:solidFill>
                  <a:latin typeface="Gill Sans"/>
                  <a:ea typeface="Gill Sans"/>
                  <a:cs typeface="Gill Sans"/>
                  <a:sym typeface="Gill Sans"/>
                </a:rPr>
                <a:t>Wanted to determine if industry trends correlated with increased separations</a:t>
              </a:r>
              <a:endParaRPr/>
            </a:p>
            <a:p>
              <a:pPr indent="-228600" lvl="1" marL="228600" marR="0" rtl="0" algn="l">
                <a:lnSpc>
                  <a:spcPct val="90000"/>
                </a:lnSpc>
                <a:spcBef>
                  <a:spcPts val="300"/>
                </a:spcBef>
                <a:spcAft>
                  <a:spcPts val="0"/>
                </a:spcAft>
                <a:buClr>
                  <a:schemeClr val="dk1"/>
                </a:buClr>
                <a:buSzPts val="2000"/>
                <a:buFont typeface="Gill Sans"/>
                <a:buChar char="•"/>
              </a:pPr>
              <a:r>
                <a:rPr b="0" i="0" lang="en-US" sz="2000" u="none" cap="none" strike="noStrike">
                  <a:solidFill>
                    <a:schemeClr val="dk1"/>
                  </a:solidFill>
                  <a:latin typeface="Gill Sans"/>
                  <a:ea typeface="Gill Sans"/>
                  <a:cs typeface="Gill Sans"/>
                  <a:sym typeface="Gill Sans"/>
                </a:rPr>
                <a:t>Description of the data</a:t>
              </a:r>
              <a:endParaRPr/>
            </a:p>
            <a:p>
              <a:pPr indent="-228600" lvl="2" marL="457200" marR="0" rtl="0" algn="l">
                <a:lnSpc>
                  <a:spcPct val="90000"/>
                </a:lnSpc>
                <a:spcBef>
                  <a:spcPts val="300"/>
                </a:spcBef>
                <a:spcAft>
                  <a:spcPts val="0"/>
                </a:spcAft>
                <a:buClr>
                  <a:schemeClr val="dk1"/>
                </a:buClr>
                <a:buSzPts val="2000"/>
                <a:buFont typeface="Gill Sans"/>
                <a:buChar char="•"/>
              </a:pPr>
              <a:r>
                <a:rPr b="0" i="0" lang="en-US" sz="2000" u="none" cap="none" strike="noStrike">
                  <a:solidFill>
                    <a:schemeClr val="dk1"/>
                  </a:solidFill>
                  <a:latin typeface="Gill Sans"/>
                  <a:ea typeface="Gill Sans"/>
                  <a:cs typeface="Gill Sans"/>
                  <a:sym typeface="Gill Sans"/>
                </a:rPr>
                <a:t>Ten Industry Categories Identified</a:t>
              </a:r>
              <a:endParaRPr b="0" i="0" sz="2000" u="none" cap="none" strike="noStrike">
                <a:solidFill>
                  <a:schemeClr val="dk1"/>
                </a:solidFill>
                <a:latin typeface="Gill Sans"/>
                <a:ea typeface="Gill Sans"/>
                <a:cs typeface="Gill Sans"/>
                <a:sym typeface="Gill Sans"/>
              </a:endParaRPr>
            </a:p>
            <a:p>
              <a:pPr indent="-228600" lvl="2" marL="457200" marR="0" rtl="0" algn="l">
                <a:lnSpc>
                  <a:spcPct val="90000"/>
                </a:lnSpc>
                <a:spcBef>
                  <a:spcPts val="300"/>
                </a:spcBef>
                <a:spcAft>
                  <a:spcPts val="0"/>
                </a:spcAft>
                <a:buClr>
                  <a:schemeClr val="dk1"/>
                </a:buClr>
                <a:buSzPts val="2000"/>
                <a:buFont typeface="Arial"/>
                <a:buChar char="•"/>
              </a:pPr>
              <a:r>
                <a:rPr b="0" i="0" lang="en-US" sz="2000" u="none" cap="none" strike="noStrike">
                  <a:solidFill>
                    <a:schemeClr val="dk1"/>
                  </a:solidFill>
                  <a:latin typeface="Gill Sans"/>
                  <a:ea typeface="Gill Sans"/>
                  <a:cs typeface="Gill Sans"/>
                  <a:sym typeface="Gill Sans"/>
                </a:rPr>
                <a:t>Nine Variables of Interest</a:t>
              </a:r>
              <a:endParaRPr/>
            </a:p>
            <a:p>
              <a:pPr indent="-228600" lvl="2" marL="457200" marR="0" rtl="0" algn="l">
                <a:lnSpc>
                  <a:spcPct val="90000"/>
                </a:lnSpc>
                <a:spcBef>
                  <a:spcPts val="300"/>
                </a:spcBef>
                <a:spcAft>
                  <a:spcPts val="0"/>
                </a:spcAft>
                <a:buClr>
                  <a:schemeClr val="dk1"/>
                </a:buClr>
                <a:buSzPts val="2000"/>
                <a:buFont typeface="Arial"/>
                <a:buChar char="•"/>
              </a:pPr>
              <a:r>
                <a:rPr b="0" i="0" lang="en-US" sz="2000" u="none" cap="none" strike="noStrike">
                  <a:solidFill>
                    <a:schemeClr val="dk1"/>
                  </a:solidFill>
                  <a:latin typeface="Gill Sans"/>
                  <a:ea typeface="Gill Sans"/>
                  <a:cs typeface="Gill Sans"/>
                  <a:sym typeface="Gill Sans"/>
                </a:rPr>
                <a:t>Pulled monthly averages of each variable from 2010- Q3 2021</a:t>
              </a:r>
              <a:endParaRPr/>
            </a:p>
          </p:txBody>
        </p:sp>
        <p:sp>
          <p:nvSpPr>
            <p:cNvPr id="174" name="Google Shape;174;p4"/>
            <p:cNvSpPr/>
            <p:nvPr/>
          </p:nvSpPr>
          <p:spPr>
            <a:xfrm>
              <a:off x="5466456" y="24362"/>
              <a:ext cx="4795093" cy="720000"/>
            </a:xfrm>
            <a:prstGeom prst="rect">
              <a:avLst/>
            </a:prstGeom>
            <a:solidFill>
              <a:srgbClr val="C9642E"/>
            </a:solidFill>
            <a:ln cap="flat" cmpd="sng" w="12700">
              <a:solidFill>
                <a:srgbClr val="C964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4"/>
            <p:cNvSpPr txBox="1"/>
            <p:nvPr/>
          </p:nvSpPr>
          <p:spPr>
            <a:xfrm>
              <a:off x="5466456" y="24362"/>
              <a:ext cx="4795093" cy="720000"/>
            </a:xfrm>
            <a:prstGeom prst="rect">
              <a:avLst/>
            </a:prstGeom>
            <a:noFill/>
            <a:ln>
              <a:noFill/>
            </a:ln>
          </p:spPr>
          <p:txBody>
            <a:bodyPr anchorCtr="0" anchor="ctr" bIns="97525" lIns="170675" spcFirstLastPara="1" rIns="170675" wrap="square" tIns="97525">
              <a:noAutofit/>
            </a:bodyPr>
            <a:lstStyle/>
            <a:p>
              <a:pPr indent="0" lvl="0" marL="0" marR="0" rtl="0" algn="ctr">
                <a:lnSpc>
                  <a:spcPct val="90000"/>
                </a:lnSpc>
                <a:spcBef>
                  <a:spcPts val="0"/>
                </a:spcBef>
                <a:spcAft>
                  <a:spcPts val="0"/>
                </a:spcAft>
                <a:buClr>
                  <a:schemeClr val="lt1"/>
                </a:buClr>
                <a:buSzPts val="2400"/>
                <a:buFont typeface="Gill Sans"/>
                <a:buNone/>
              </a:pPr>
              <a:r>
                <a:rPr b="1" i="0" lang="en-US" sz="2400" u="none" cap="none" strike="noStrike">
                  <a:solidFill>
                    <a:schemeClr val="lt1"/>
                  </a:solidFill>
                  <a:latin typeface="Gill Sans"/>
                  <a:ea typeface="Gill Sans"/>
                  <a:cs typeface="Gill Sans"/>
                  <a:sym typeface="Gill Sans"/>
                </a:rPr>
                <a:t>Twitter</a:t>
              </a:r>
              <a:endParaRPr/>
            </a:p>
          </p:txBody>
        </p:sp>
        <p:sp>
          <p:nvSpPr>
            <p:cNvPr id="176" name="Google Shape;176;p4"/>
            <p:cNvSpPr/>
            <p:nvPr/>
          </p:nvSpPr>
          <p:spPr>
            <a:xfrm>
              <a:off x="5466456" y="744362"/>
              <a:ext cx="4795093" cy="2333250"/>
            </a:xfrm>
            <a:prstGeom prst="rect">
              <a:avLst/>
            </a:prstGeom>
            <a:solidFill>
              <a:srgbClr val="EBD1CB">
                <a:alpha val="89803"/>
              </a:srgbClr>
            </a:solidFill>
            <a:ln cap="flat" cmpd="sng" w="12700">
              <a:solidFill>
                <a:srgbClr val="EBD1CB">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4"/>
            <p:cNvSpPr txBox="1"/>
            <p:nvPr/>
          </p:nvSpPr>
          <p:spPr>
            <a:xfrm>
              <a:off x="5466456" y="744362"/>
              <a:ext cx="4795093" cy="2333250"/>
            </a:xfrm>
            <a:prstGeom prst="rect">
              <a:avLst/>
            </a:prstGeom>
            <a:noFill/>
            <a:ln>
              <a:noFill/>
            </a:ln>
          </p:spPr>
          <p:txBody>
            <a:bodyPr anchorCtr="0" anchor="t" bIns="160000" lIns="106675" spcFirstLastPara="1" rIns="142225" wrap="square" tIns="106675">
              <a:noAutofit/>
            </a:bodyPr>
            <a:lstStyle/>
            <a:p>
              <a:pPr indent="-228600" lvl="1" marL="228600" marR="0" rtl="0" algn="l">
                <a:lnSpc>
                  <a:spcPct val="90000"/>
                </a:lnSpc>
                <a:spcBef>
                  <a:spcPts val="0"/>
                </a:spcBef>
                <a:spcAft>
                  <a:spcPts val="0"/>
                </a:spcAft>
                <a:buClr>
                  <a:schemeClr val="dk1"/>
                </a:buClr>
                <a:buSzPts val="2000"/>
                <a:buFont typeface="Gill Sans"/>
                <a:buChar char="•"/>
              </a:pPr>
              <a:r>
                <a:rPr b="0" i="0" lang="en-US" sz="2000" u="none" cap="none" strike="noStrike">
                  <a:solidFill>
                    <a:schemeClr val="dk1"/>
                  </a:solidFill>
                  <a:latin typeface="Gill Sans"/>
                  <a:ea typeface="Gill Sans"/>
                  <a:cs typeface="Gill Sans"/>
                  <a:sym typeface="Gill Sans"/>
                </a:rPr>
                <a:t>Wanted to determine if shared sentiments across job seekers explained some of the observed shifts</a:t>
              </a:r>
              <a:endParaRPr b="0" i="0" sz="2000" u="none" cap="none" strike="noStrike">
                <a:solidFill>
                  <a:schemeClr val="dk1"/>
                </a:solidFill>
                <a:latin typeface="Gill Sans"/>
                <a:ea typeface="Gill Sans"/>
                <a:cs typeface="Gill Sans"/>
                <a:sym typeface="Gill Sans"/>
              </a:endParaRPr>
            </a:p>
            <a:p>
              <a:pPr indent="-228600" lvl="1" marL="228600" marR="0" rtl="0" algn="l">
                <a:lnSpc>
                  <a:spcPct val="90000"/>
                </a:lnSpc>
                <a:spcBef>
                  <a:spcPts val="300"/>
                </a:spcBef>
                <a:spcAft>
                  <a:spcPts val="0"/>
                </a:spcAft>
                <a:buClr>
                  <a:schemeClr val="dk1"/>
                </a:buClr>
                <a:buSzPts val="2000"/>
                <a:buFont typeface="Gill Sans"/>
                <a:buChar char="•"/>
              </a:pPr>
              <a:r>
                <a:rPr b="0" i="0" lang="en-US" sz="2000" u="none" cap="none" strike="noStrike">
                  <a:solidFill>
                    <a:schemeClr val="dk1"/>
                  </a:solidFill>
                  <a:latin typeface="Gill Sans"/>
                  <a:ea typeface="Gill Sans"/>
                  <a:cs typeface="Gill Sans"/>
                  <a:sym typeface="Gill Sans"/>
                </a:rPr>
                <a:t>Scraped 44,668 tweets for key words</a:t>
              </a:r>
              <a:endParaRPr b="0" i="0" sz="2000" u="none" cap="none" strike="noStrike">
                <a:solidFill>
                  <a:schemeClr val="dk1"/>
                </a:solidFill>
                <a:latin typeface="Gill Sans"/>
                <a:ea typeface="Gill Sans"/>
                <a:cs typeface="Gill Sans"/>
                <a:sym typeface="Gill Sans"/>
              </a:endParaRPr>
            </a:p>
            <a:p>
              <a:pPr indent="-171450" lvl="2" marL="342900" marR="0" rtl="0" algn="l">
                <a:lnSpc>
                  <a:spcPct val="90000"/>
                </a:lnSpc>
                <a:spcBef>
                  <a:spcPts val="300"/>
                </a:spcBef>
                <a:spcAft>
                  <a:spcPts val="0"/>
                </a:spcAft>
                <a:buClr>
                  <a:schemeClr val="dk1"/>
                </a:buClr>
                <a:buSzPts val="1800"/>
                <a:buFont typeface="Arial"/>
                <a:buNone/>
              </a:pPr>
              <a:r>
                <a:rPr b="0" i="0" lang="en-US" sz="1800" u="none" cap="none" strike="noStrike">
                  <a:solidFill>
                    <a:schemeClr val="dk1"/>
                  </a:solidFill>
                  <a:latin typeface="Gill Sans"/>
                  <a:ea typeface="Gill Sans"/>
                  <a:cs typeface="Gill Sans"/>
                  <a:sym typeface="Gill Sans"/>
                </a:rPr>
                <a:t>Great Resignation	Resignation</a:t>
              </a:r>
              <a:endParaRPr/>
            </a:p>
            <a:p>
              <a:pPr indent="-171450" lvl="2" marL="342900" marR="0" rtl="0" algn="l">
                <a:lnSpc>
                  <a:spcPct val="90000"/>
                </a:lnSpc>
                <a:spcBef>
                  <a:spcPts val="270"/>
                </a:spcBef>
                <a:spcAft>
                  <a:spcPts val="0"/>
                </a:spcAft>
                <a:buClr>
                  <a:schemeClr val="dk1"/>
                </a:buClr>
                <a:buSzPts val="1800"/>
                <a:buFont typeface="Arial"/>
                <a:buNone/>
              </a:pPr>
              <a:r>
                <a:rPr b="0" i="0" lang="en-US" sz="1800" u="none" cap="none" strike="noStrike">
                  <a:solidFill>
                    <a:schemeClr val="dk1"/>
                  </a:solidFill>
                  <a:latin typeface="Gill Sans"/>
                  <a:ea typeface="Gill Sans"/>
                  <a:cs typeface="Gill Sans"/>
                  <a:sym typeface="Gill Sans"/>
                </a:rPr>
                <a:t>Leaving jobs		Toxic job</a:t>
              </a:r>
              <a:endParaRPr/>
            </a:p>
            <a:p>
              <a:pPr indent="-171450" lvl="2" marL="342900" marR="0" rtl="0" algn="l">
                <a:lnSpc>
                  <a:spcPct val="90000"/>
                </a:lnSpc>
                <a:spcBef>
                  <a:spcPts val="270"/>
                </a:spcBef>
                <a:spcAft>
                  <a:spcPts val="0"/>
                </a:spcAft>
                <a:buClr>
                  <a:schemeClr val="dk1"/>
                </a:buClr>
                <a:buSzPts val="1800"/>
                <a:buFont typeface="Arial"/>
                <a:buNone/>
              </a:pPr>
              <a:r>
                <a:rPr b="0" i="0" lang="en-US" sz="1800" u="none" cap="none" strike="noStrike">
                  <a:solidFill>
                    <a:schemeClr val="dk1"/>
                  </a:solidFill>
                  <a:latin typeface="Gill Sans"/>
                  <a:ea typeface="Gill Sans"/>
                  <a:cs typeface="Gill Sans"/>
                  <a:sym typeface="Gill Sans"/>
                </a:rPr>
                <a:t>People quitting		Quit my job</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5"/>
          <p:cNvSpPr txBox="1"/>
          <p:nvPr>
            <p:ph type="title"/>
          </p:nvPr>
        </p:nvSpPr>
        <p:spPr>
          <a:xfrm>
            <a:off x="2175844" y="322819"/>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DATA ANALYSIS METHODOLOGY</a:t>
            </a:r>
            <a:endParaRPr/>
          </a:p>
        </p:txBody>
      </p:sp>
      <p:grpSp>
        <p:nvGrpSpPr>
          <p:cNvPr id="184" name="Google Shape;184;p5"/>
          <p:cNvGrpSpPr/>
          <p:nvPr/>
        </p:nvGrpSpPr>
        <p:grpSpPr>
          <a:xfrm>
            <a:off x="440586" y="1856709"/>
            <a:ext cx="11200242" cy="4377944"/>
            <a:chOff x="847" y="83580"/>
            <a:chExt cx="11200242" cy="4377944"/>
          </a:xfrm>
        </p:grpSpPr>
        <p:sp>
          <p:nvSpPr>
            <p:cNvPr id="185" name="Google Shape;185;p5"/>
            <p:cNvSpPr/>
            <p:nvPr/>
          </p:nvSpPr>
          <p:spPr>
            <a:xfrm>
              <a:off x="847" y="83580"/>
              <a:ext cx="3648287" cy="4377944"/>
            </a:xfrm>
            <a:prstGeom prst="roundRect">
              <a:avLst>
                <a:gd fmla="val 5000" name="adj"/>
              </a:avLst>
            </a:prstGeom>
            <a:solidFill>
              <a:schemeClr val="accent2">
                <a:alpha val="89803"/>
              </a:schemeClr>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txBox="1"/>
            <p:nvPr/>
          </p:nvSpPr>
          <p:spPr>
            <a:xfrm rot="-5400000">
              <a:off x="-1429280" y="1513709"/>
              <a:ext cx="3589914" cy="729657"/>
            </a:xfrm>
            <a:prstGeom prst="rect">
              <a:avLst/>
            </a:prstGeom>
            <a:noFill/>
            <a:ln>
              <a:noFill/>
            </a:ln>
          </p:spPr>
          <p:txBody>
            <a:bodyPr anchorCtr="0" anchor="t" bIns="0" lIns="0" spcFirstLastPara="1" rIns="173350" wrap="square" tIns="133725">
              <a:noAutofit/>
            </a:bodyPr>
            <a:lstStyle/>
            <a:p>
              <a:pPr indent="0" lvl="0" marL="0" marR="0" rtl="0" algn="r">
                <a:lnSpc>
                  <a:spcPct val="90000"/>
                </a:lnSpc>
                <a:spcBef>
                  <a:spcPts val="0"/>
                </a:spcBef>
                <a:spcAft>
                  <a:spcPts val="0"/>
                </a:spcAft>
                <a:buClr>
                  <a:schemeClr val="lt1"/>
                </a:buClr>
                <a:buSzPts val="3900"/>
                <a:buFont typeface="Gill Sans"/>
                <a:buNone/>
              </a:pPr>
              <a:r>
                <a:rPr b="0" i="0" lang="en-US" sz="3900" u="none" cap="none" strike="noStrike">
                  <a:solidFill>
                    <a:schemeClr val="lt1"/>
                  </a:solidFill>
                  <a:latin typeface="Gill Sans"/>
                  <a:ea typeface="Gill Sans"/>
                  <a:cs typeface="Gill Sans"/>
                  <a:sym typeface="Gill Sans"/>
                </a:rPr>
                <a:t>Dataset Cleaning</a:t>
              </a:r>
              <a:endParaRPr/>
            </a:p>
          </p:txBody>
        </p:sp>
        <p:sp>
          <p:nvSpPr>
            <p:cNvPr id="187" name="Google Shape;187;p5"/>
            <p:cNvSpPr/>
            <p:nvPr/>
          </p:nvSpPr>
          <p:spPr>
            <a:xfrm>
              <a:off x="730505" y="83580"/>
              <a:ext cx="2717974" cy="43779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txBox="1"/>
            <p:nvPr/>
          </p:nvSpPr>
          <p:spPr>
            <a:xfrm>
              <a:off x="730505" y="83580"/>
              <a:ext cx="2717974" cy="4377944"/>
            </a:xfrm>
            <a:prstGeom prst="rect">
              <a:avLst/>
            </a:prstGeom>
            <a:noFill/>
            <a:ln>
              <a:noFill/>
            </a:ln>
          </p:spPr>
          <p:txBody>
            <a:bodyPr anchorCtr="0" anchor="t" bIns="0" lIns="0" spcFirstLastPara="1" rIns="0" wrap="square" tIns="78850">
              <a:noAutofit/>
            </a:bodyPr>
            <a:lstStyle/>
            <a:p>
              <a:pPr indent="0" lvl="0" marL="0" marR="0" rtl="0" algn="l">
                <a:lnSpc>
                  <a:spcPct val="90000"/>
                </a:lnSpc>
                <a:spcBef>
                  <a:spcPts val="0"/>
                </a:spcBef>
                <a:spcAft>
                  <a:spcPts val="0"/>
                </a:spcAft>
                <a:buClr>
                  <a:schemeClr val="lt1"/>
                </a:buClr>
                <a:buSzPts val="2300"/>
                <a:buFont typeface="Gill Sans"/>
                <a:buNone/>
              </a:pPr>
              <a:r>
                <a:rPr b="0" i="0" lang="en-US" sz="2300" u="none" cap="none" strike="noStrike">
                  <a:solidFill>
                    <a:schemeClr val="lt1"/>
                  </a:solidFill>
                  <a:latin typeface="Gill Sans"/>
                  <a:ea typeface="Gill Sans"/>
                  <a:cs typeface="Gill Sans"/>
                  <a:sym typeface="Gill Sans"/>
                </a:rPr>
                <a:t>1. Explored the data available through BLSI.</a:t>
              </a:r>
              <a:endParaRPr/>
            </a:p>
            <a:p>
              <a:pPr indent="0" lvl="0" marL="0" marR="0" rtl="0" algn="l">
                <a:lnSpc>
                  <a:spcPct val="90000"/>
                </a:lnSpc>
                <a:spcBef>
                  <a:spcPts val="805"/>
                </a:spcBef>
                <a:spcAft>
                  <a:spcPts val="0"/>
                </a:spcAft>
                <a:buClr>
                  <a:schemeClr val="lt1"/>
                </a:buClr>
                <a:buSzPts val="2300"/>
                <a:buFont typeface="Gill Sans"/>
                <a:buNone/>
              </a:pPr>
              <a:r>
                <a:rPr b="0" i="0" lang="en-US" sz="2300" u="none" cap="none" strike="noStrike">
                  <a:solidFill>
                    <a:schemeClr val="lt1"/>
                  </a:solidFill>
                  <a:latin typeface="Gill Sans"/>
                  <a:ea typeface="Gill Sans"/>
                  <a:cs typeface="Gill Sans"/>
                  <a:sym typeface="Gill Sans"/>
                </a:rPr>
                <a:t>2. Selected time series, variables of interest and agreed on industry analysis.</a:t>
              </a:r>
              <a:endParaRPr/>
            </a:p>
            <a:p>
              <a:pPr indent="0" lvl="0" marL="0" marR="0" rtl="0" algn="l">
                <a:lnSpc>
                  <a:spcPct val="90000"/>
                </a:lnSpc>
                <a:spcBef>
                  <a:spcPts val="805"/>
                </a:spcBef>
                <a:spcAft>
                  <a:spcPts val="0"/>
                </a:spcAft>
                <a:buClr>
                  <a:schemeClr val="lt1"/>
                </a:buClr>
                <a:buSzPts val="2300"/>
                <a:buFont typeface="Gill Sans"/>
                <a:buNone/>
              </a:pPr>
              <a:r>
                <a:rPr b="0" i="0" lang="en-US" sz="2300" u="none" cap="none" strike="noStrike">
                  <a:solidFill>
                    <a:schemeClr val="lt1"/>
                  </a:solidFill>
                  <a:latin typeface="Gill Sans"/>
                  <a:ea typeface="Gill Sans"/>
                  <a:cs typeface="Gill Sans"/>
                  <a:sym typeface="Gill Sans"/>
                </a:rPr>
                <a:t>3. Took annual averages of each variable with available data. </a:t>
              </a:r>
              <a:endParaRPr/>
            </a:p>
            <a:p>
              <a:pPr indent="0" lvl="0" marL="0" marR="0" rtl="0" algn="l">
                <a:lnSpc>
                  <a:spcPct val="90000"/>
                </a:lnSpc>
                <a:spcBef>
                  <a:spcPts val="805"/>
                </a:spcBef>
                <a:spcAft>
                  <a:spcPts val="0"/>
                </a:spcAft>
                <a:buClr>
                  <a:schemeClr val="dk1"/>
                </a:buClr>
                <a:buSzPts val="2300"/>
                <a:buFont typeface="Gill Sans"/>
                <a:buNone/>
              </a:pPr>
              <a:r>
                <a:t/>
              </a:r>
              <a:endParaRPr b="0" i="0" sz="2300" u="none" cap="none" strike="noStrike">
                <a:solidFill>
                  <a:schemeClr val="lt1"/>
                </a:solidFill>
                <a:latin typeface="Gill Sans"/>
                <a:ea typeface="Gill Sans"/>
                <a:cs typeface="Gill Sans"/>
                <a:sym typeface="Gill Sans"/>
              </a:endParaRPr>
            </a:p>
            <a:p>
              <a:pPr indent="0" lvl="0" marL="0" marR="0" rtl="0" algn="l">
                <a:lnSpc>
                  <a:spcPct val="90000"/>
                </a:lnSpc>
                <a:spcBef>
                  <a:spcPts val="805"/>
                </a:spcBef>
                <a:spcAft>
                  <a:spcPts val="0"/>
                </a:spcAft>
                <a:buClr>
                  <a:schemeClr val="dk1"/>
                </a:buClr>
                <a:buSzPts val="2300"/>
                <a:buFont typeface="Gill Sans"/>
                <a:buNone/>
              </a:pPr>
              <a:r>
                <a:t/>
              </a:r>
              <a:endParaRPr b="0" i="0" sz="2300" u="none" cap="none" strike="noStrike">
                <a:solidFill>
                  <a:schemeClr val="lt1"/>
                </a:solidFill>
                <a:latin typeface="Gill Sans"/>
                <a:ea typeface="Gill Sans"/>
                <a:cs typeface="Gill Sans"/>
                <a:sym typeface="Gill Sans"/>
              </a:endParaRPr>
            </a:p>
          </p:txBody>
        </p:sp>
        <p:sp>
          <p:nvSpPr>
            <p:cNvPr id="189" name="Google Shape;189;p5"/>
            <p:cNvSpPr/>
            <p:nvPr/>
          </p:nvSpPr>
          <p:spPr>
            <a:xfrm>
              <a:off x="3776825" y="83580"/>
              <a:ext cx="3648287" cy="4377944"/>
            </a:xfrm>
            <a:prstGeom prst="roundRect">
              <a:avLst>
                <a:gd fmla="val 5000" name="adj"/>
              </a:avLst>
            </a:prstGeom>
            <a:solidFill>
              <a:schemeClr val="accent2">
                <a:alpha val="69803"/>
              </a:schemeClr>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txBox="1"/>
            <p:nvPr/>
          </p:nvSpPr>
          <p:spPr>
            <a:xfrm rot="-5400000">
              <a:off x="2346696" y="1513709"/>
              <a:ext cx="3589914" cy="729657"/>
            </a:xfrm>
            <a:prstGeom prst="rect">
              <a:avLst/>
            </a:prstGeom>
            <a:noFill/>
            <a:ln>
              <a:noFill/>
            </a:ln>
          </p:spPr>
          <p:txBody>
            <a:bodyPr anchorCtr="0" anchor="t" bIns="0" lIns="0" spcFirstLastPara="1" rIns="173350" wrap="square" tIns="133725">
              <a:noAutofit/>
            </a:bodyPr>
            <a:lstStyle/>
            <a:p>
              <a:pPr indent="0" lvl="0" marL="0" marR="0" rtl="0" algn="r">
                <a:lnSpc>
                  <a:spcPct val="90000"/>
                </a:lnSpc>
                <a:spcBef>
                  <a:spcPts val="0"/>
                </a:spcBef>
                <a:spcAft>
                  <a:spcPts val="0"/>
                </a:spcAft>
                <a:buClr>
                  <a:schemeClr val="lt1"/>
                </a:buClr>
                <a:buSzPts val="3900"/>
                <a:buFont typeface="Gill Sans"/>
                <a:buNone/>
              </a:pPr>
              <a:r>
                <a:rPr b="0" i="0" lang="en-US" sz="3900" u="none" cap="none" strike="noStrike">
                  <a:solidFill>
                    <a:schemeClr val="lt1"/>
                  </a:solidFill>
                  <a:latin typeface="Gill Sans"/>
                  <a:ea typeface="Gill Sans"/>
                  <a:cs typeface="Gill Sans"/>
                  <a:sym typeface="Gill Sans"/>
                </a:rPr>
                <a:t>EDA</a:t>
              </a:r>
              <a:endParaRPr/>
            </a:p>
          </p:txBody>
        </p:sp>
        <p:sp>
          <p:nvSpPr>
            <p:cNvPr id="191" name="Google Shape;191;p5"/>
            <p:cNvSpPr/>
            <p:nvPr/>
          </p:nvSpPr>
          <p:spPr>
            <a:xfrm rot="5400000">
              <a:off x="3473207" y="3564984"/>
              <a:ext cx="643718" cy="547243"/>
            </a:xfrm>
            <a:prstGeom prst="flowChartExtract">
              <a:avLst/>
            </a:prstGeom>
            <a:solidFill>
              <a:schemeClr val="lt1"/>
            </a:solidFill>
            <a:ln cap="flat" cmpd="sng" w="12700">
              <a:solidFill>
                <a:schemeClr val="accent2">
                  <a:alpha val="89803"/>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4506482" y="83580"/>
              <a:ext cx="2717974" cy="43779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txBox="1"/>
            <p:nvPr/>
          </p:nvSpPr>
          <p:spPr>
            <a:xfrm>
              <a:off x="4506482" y="83580"/>
              <a:ext cx="2717974" cy="4377944"/>
            </a:xfrm>
            <a:prstGeom prst="rect">
              <a:avLst/>
            </a:prstGeom>
            <a:noFill/>
            <a:ln>
              <a:noFill/>
            </a:ln>
          </p:spPr>
          <p:txBody>
            <a:bodyPr anchorCtr="0" anchor="t" bIns="0" lIns="0" spcFirstLastPara="1" rIns="0" wrap="square" tIns="78850">
              <a:noAutofit/>
            </a:bodyPr>
            <a:lstStyle/>
            <a:p>
              <a:pPr indent="0" lvl="0" marL="0" marR="0" rtl="0" algn="l">
                <a:lnSpc>
                  <a:spcPct val="90000"/>
                </a:lnSpc>
                <a:spcBef>
                  <a:spcPts val="0"/>
                </a:spcBef>
                <a:spcAft>
                  <a:spcPts val="0"/>
                </a:spcAft>
                <a:buClr>
                  <a:schemeClr val="lt1"/>
                </a:buClr>
                <a:buSzPts val="2300"/>
                <a:buFont typeface="Gill Sans"/>
                <a:buNone/>
              </a:pPr>
              <a:r>
                <a:rPr b="0" i="0" lang="en-US" sz="2300" u="none" cap="none" strike="noStrike">
                  <a:solidFill>
                    <a:schemeClr val="lt1"/>
                  </a:solidFill>
                  <a:latin typeface="Gill Sans"/>
                  <a:ea typeface="Gill Sans"/>
                  <a:cs typeface="Gill Sans"/>
                  <a:sym typeface="Gill Sans"/>
                </a:rPr>
                <a:t>1. Initial analysis to compare time series trends of each variable and compare across industries. </a:t>
              </a:r>
              <a:endParaRPr/>
            </a:p>
            <a:p>
              <a:pPr indent="0" lvl="0" marL="0" marR="0" rtl="0" algn="l">
                <a:lnSpc>
                  <a:spcPct val="90000"/>
                </a:lnSpc>
                <a:spcBef>
                  <a:spcPts val="805"/>
                </a:spcBef>
                <a:spcAft>
                  <a:spcPts val="0"/>
                </a:spcAft>
                <a:buClr>
                  <a:schemeClr val="lt1"/>
                </a:buClr>
                <a:buSzPts val="2300"/>
                <a:buFont typeface="Gill Sans"/>
                <a:buNone/>
              </a:pPr>
              <a:r>
                <a:rPr b="0" i="0" lang="en-US" sz="2300" u="none" cap="none" strike="noStrike">
                  <a:solidFill>
                    <a:schemeClr val="lt1"/>
                  </a:solidFill>
                  <a:latin typeface="Gill Sans"/>
                  <a:ea typeface="Gill Sans"/>
                  <a:cs typeface="Gill Sans"/>
                  <a:sym typeface="Gill Sans"/>
                </a:rPr>
                <a:t>2. Ran correlation coefficient analysis to see if any variables were strongly correlated.</a:t>
              </a:r>
              <a:endParaRPr/>
            </a:p>
          </p:txBody>
        </p:sp>
        <p:sp>
          <p:nvSpPr>
            <p:cNvPr id="194" name="Google Shape;194;p5"/>
            <p:cNvSpPr/>
            <p:nvPr/>
          </p:nvSpPr>
          <p:spPr>
            <a:xfrm>
              <a:off x="7552802" y="83580"/>
              <a:ext cx="3648287" cy="4377944"/>
            </a:xfrm>
            <a:prstGeom prst="roundRect">
              <a:avLst>
                <a:gd fmla="val 5000" name="adj"/>
              </a:avLst>
            </a:prstGeom>
            <a:solidFill>
              <a:schemeClr val="accent2">
                <a:alpha val="49803"/>
              </a:schemeClr>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txBox="1"/>
            <p:nvPr/>
          </p:nvSpPr>
          <p:spPr>
            <a:xfrm rot="-5400000">
              <a:off x="6122674" y="1513709"/>
              <a:ext cx="3589914" cy="729657"/>
            </a:xfrm>
            <a:prstGeom prst="rect">
              <a:avLst/>
            </a:prstGeom>
            <a:noFill/>
            <a:ln>
              <a:noFill/>
            </a:ln>
          </p:spPr>
          <p:txBody>
            <a:bodyPr anchorCtr="0" anchor="t" bIns="0" lIns="0" spcFirstLastPara="1" rIns="173350" wrap="square" tIns="133725">
              <a:noAutofit/>
            </a:bodyPr>
            <a:lstStyle/>
            <a:p>
              <a:pPr indent="0" lvl="0" marL="0" marR="0" rtl="0" algn="r">
                <a:lnSpc>
                  <a:spcPct val="90000"/>
                </a:lnSpc>
                <a:spcBef>
                  <a:spcPts val="0"/>
                </a:spcBef>
                <a:spcAft>
                  <a:spcPts val="0"/>
                </a:spcAft>
                <a:buClr>
                  <a:schemeClr val="lt1"/>
                </a:buClr>
                <a:buSzPts val="3900"/>
                <a:buFont typeface="Gill Sans"/>
                <a:buNone/>
              </a:pPr>
              <a:r>
                <a:rPr b="0" i="0" lang="en-US" sz="3900" u="none" cap="none" strike="noStrike">
                  <a:solidFill>
                    <a:schemeClr val="lt1"/>
                  </a:solidFill>
                  <a:latin typeface="Gill Sans"/>
                  <a:ea typeface="Gill Sans"/>
                  <a:cs typeface="Gill Sans"/>
                  <a:sym typeface="Gill Sans"/>
                </a:rPr>
                <a:t>Web Scraping</a:t>
              </a:r>
              <a:endParaRPr/>
            </a:p>
          </p:txBody>
        </p:sp>
        <p:sp>
          <p:nvSpPr>
            <p:cNvPr id="196" name="Google Shape;196;p5"/>
            <p:cNvSpPr/>
            <p:nvPr/>
          </p:nvSpPr>
          <p:spPr>
            <a:xfrm rot="5400000">
              <a:off x="7249184" y="3564984"/>
              <a:ext cx="643718" cy="547243"/>
            </a:xfrm>
            <a:prstGeom prst="flowChartExtract">
              <a:avLst/>
            </a:prstGeom>
            <a:solidFill>
              <a:schemeClr val="lt1"/>
            </a:solidFill>
            <a:ln cap="flat" cmpd="sng" w="12700">
              <a:solidFill>
                <a:schemeClr val="accent2">
                  <a:alpha val="49803"/>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8282460" y="83580"/>
              <a:ext cx="2717974" cy="437794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txBox="1"/>
            <p:nvPr/>
          </p:nvSpPr>
          <p:spPr>
            <a:xfrm>
              <a:off x="8282460" y="83580"/>
              <a:ext cx="2717974" cy="4377944"/>
            </a:xfrm>
            <a:prstGeom prst="rect">
              <a:avLst/>
            </a:prstGeom>
            <a:noFill/>
            <a:ln>
              <a:noFill/>
            </a:ln>
          </p:spPr>
          <p:txBody>
            <a:bodyPr anchorCtr="0" anchor="t" bIns="0" lIns="0" spcFirstLastPara="1" rIns="0" wrap="square" tIns="78850">
              <a:noAutofit/>
            </a:bodyPr>
            <a:lstStyle/>
            <a:p>
              <a:pPr indent="0" lvl="0" marL="0" marR="0" rtl="0" algn="l">
                <a:lnSpc>
                  <a:spcPct val="90000"/>
                </a:lnSpc>
                <a:spcBef>
                  <a:spcPts val="0"/>
                </a:spcBef>
                <a:spcAft>
                  <a:spcPts val="0"/>
                </a:spcAft>
                <a:buClr>
                  <a:schemeClr val="lt1"/>
                </a:buClr>
                <a:buSzPts val="2300"/>
                <a:buFont typeface="Gill Sans"/>
                <a:buNone/>
              </a:pPr>
              <a:r>
                <a:rPr b="0" i="0" lang="en-US" sz="2300" u="none" cap="none" strike="noStrike">
                  <a:solidFill>
                    <a:schemeClr val="lt1"/>
                  </a:solidFill>
                  <a:latin typeface="Gill Sans"/>
                  <a:ea typeface="Gill Sans"/>
                  <a:cs typeface="Gill Sans"/>
                  <a:sym typeface="Gill Sans"/>
                </a:rPr>
                <a:t>1. Scraped on Twitter using Tweepy and Pandas packages.</a:t>
              </a:r>
              <a:endParaRPr b="0" i="0" sz="2300" u="none" cap="none" strike="noStrike">
                <a:solidFill>
                  <a:schemeClr val="lt1"/>
                </a:solidFill>
                <a:latin typeface="Gill Sans"/>
                <a:ea typeface="Gill Sans"/>
                <a:cs typeface="Gill Sans"/>
                <a:sym typeface="Gill Sans"/>
              </a:endParaRPr>
            </a:p>
            <a:p>
              <a:pPr indent="0" lvl="0" marL="0" marR="0" rtl="0" algn="l">
                <a:lnSpc>
                  <a:spcPct val="90000"/>
                </a:lnSpc>
                <a:spcBef>
                  <a:spcPts val="805"/>
                </a:spcBef>
                <a:spcAft>
                  <a:spcPts val="0"/>
                </a:spcAft>
                <a:buClr>
                  <a:schemeClr val="lt1"/>
                </a:buClr>
                <a:buSzPts val="2300"/>
                <a:buFont typeface="Gill Sans"/>
                <a:buNone/>
              </a:pPr>
              <a:r>
                <a:rPr b="0" i="0" lang="en-US" sz="2300" u="none" cap="none" strike="noStrike">
                  <a:solidFill>
                    <a:schemeClr val="lt1"/>
                  </a:solidFill>
                  <a:latin typeface="Gill Sans"/>
                  <a:ea typeface="Gill Sans"/>
                  <a:cs typeface="Gill Sans"/>
                  <a:sym typeface="Gill Sans"/>
                </a:rPr>
                <a:t>2. Exported the tweets to Pandas dataframe, then to Excel. </a:t>
              </a:r>
              <a:endParaRPr/>
            </a:p>
            <a:p>
              <a:pPr indent="0" lvl="0" marL="0" marR="0" rtl="0" algn="l">
                <a:lnSpc>
                  <a:spcPct val="90000"/>
                </a:lnSpc>
                <a:spcBef>
                  <a:spcPts val="805"/>
                </a:spcBef>
                <a:spcAft>
                  <a:spcPts val="0"/>
                </a:spcAft>
                <a:buClr>
                  <a:schemeClr val="lt1"/>
                </a:buClr>
                <a:buSzPts val="2300"/>
                <a:buFont typeface="Gill Sans"/>
                <a:buNone/>
              </a:pPr>
              <a:r>
                <a:rPr b="0" i="0" lang="en-US" sz="2300" u="none" cap="none" strike="noStrike">
                  <a:solidFill>
                    <a:schemeClr val="lt1"/>
                  </a:solidFill>
                  <a:latin typeface="Gill Sans"/>
                  <a:ea typeface="Gill Sans"/>
                  <a:cs typeface="Gill Sans"/>
                  <a:sym typeface="Gill Sans"/>
                </a:rPr>
                <a:t>3. Cleaned Excel file and uploaded as Text file to MonkeyLearn.</a:t>
              </a:r>
              <a:endParaRPr/>
            </a:p>
            <a:p>
              <a:pPr indent="0" lvl="0" marL="0" marR="0" rtl="0" algn="l">
                <a:lnSpc>
                  <a:spcPct val="90000"/>
                </a:lnSpc>
                <a:spcBef>
                  <a:spcPts val="805"/>
                </a:spcBef>
                <a:spcAft>
                  <a:spcPts val="0"/>
                </a:spcAft>
                <a:buClr>
                  <a:schemeClr val="dk1"/>
                </a:buClr>
                <a:buSzPts val="2300"/>
                <a:buFont typeface="Gill Sans"/>
                <a:buNone/>
              </a:pPr>
              <a:r>
                <a:t/>
              </a:r>
              <a:endParaRPr b="0" i="0" sz="2300" u="none" cap="none" strike="noStrike">
                <a:solidFill>
                  <a:schemeClr val="lt1"/>
                </a:solidFill>
                <a:latin typeface="Gill Sans"/>
                <a:ea typeface="Gill Sans"/>
                <a:cs typeface="Gill Sans"/>
                <a:sym typeface="Gill Sans"/>
              </a:endParaRPr>
            </a:p>
          </p:txBody>
        </p:sp>
      </p:grpSp>
      <p:pic>
        <p:nvPicPr>
          <p:cNvPr descr="Search Inventory with solid fill" id="199" name="Google Shape;199;p5"/>
          <p:cNvPicPr preferRelativeResize="0"/>
          <p:nvPr/>
        </p:nvPicPr>
        <p:blipFill rotWithShape="1">
          <a:blip r:embed="rId3">
            <a:alphaModFix/>
          </a:blip>
          <a:srcRect b="0" l="0" r="0" t="0"/>
          <a:stretch/>
        </p:blipFill>
        <p:spPr>
          <a:xfrm>
            <a:off x="1758627" y="5142245"/>
            <a:ext cx="914400" cy="914400"/>
          </a:xfrm>
          <a:prstGeom prst="rect">
            <a:avLst/>
          </a:prstGeom>
          <a:noFill/>
          <a:ln>
            <a:noFill/>
          </a:ln>
        </p:spPr>
      </p:pic>
      <p:pic>
        <p:nvPicPr>
          <p:cNvPr descr="Research with solid fill" id="200" name="Google Shape;200;p5"/>
          <p:cNvPicPr preferRelativeResize="0"/>
          <p:nvPr/>
        </p:nvPicPr>
        <p:blipFill rotWithShape="1">
          <a:blip r:embed="rId4">
            <a:alphaModFix/>
          </a:blip>
          <a:srcRect b="0" l="0" r="0" t="0"/>
          <a:stretch/>
        </p:blipFill>
        <p:spPr>
          <a:xfrm>
            <a:off x="5583508" y="5251704"/>
            <a:ext cx="914400" cy="914400"/>
          </a:xfrm>
          <a:prstGeom prst="rect">
            <a:avLst/>
          </a:prstGeom>
          <a:noFill/>
          <a:ln>
            <a:noFill/>
          </a:ln>
        </p:spPr>
      </p:pic>
      <p:pic>
        <p:nvPicPr>
          <p:cNvPr descr="Connections with solid fill" id="201" name="Google Shape;201;p5"/>
          <p:cNvPicPr preferRelativeResize="0"/>
          <p:nvPr/>
        </p:nvPicPr>
        <p:blipFill rotWithShape="1">
          <a:blip r:embed="rId5">
            <a:alphaModFix/>
          </a:blip>
          <a:srcRect b="0" l="0" r="0" t="0"/>
          <a:stretch/>
        </p:blipFill>
        <p:spPr>
          <a:xfrm>
            <a:off x="9424716" y="5251704"/>
            <a:ext cx="914400" cy="91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06" name="Shape 206"/>
        <p:cNvGrpSpPr/>
        <p:nvPr/>
      </p:nvGrpSpPr>
      <p:grpSpPr>
        <a:xfrm>
          <a:off x="0" y="0"/>
          <a:ext cx="0" cy="0"/>
          <a:chOff x="0" y="0"/>
          <a:chExt cx="0" cy="0"/>
        </a:xfrm>
      </p:grpSpPr>
      <p:sp>
        <p:nvSpPr>
          <p:cNvPr id="207" name="Google Shape;207;p6"/>
          <p:cNvSpPr txBox="1"/>
          <p:nvPr>
            <p:ph type="title"/>
          </p:nvPr>
        </p:nvSpPr>
        <p:spPr>
          <a:xfrm>
            <a:off x="639781" y="410059"/>
            <a:ext cx="4879901"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1600"/>
              <a:buFont typeface="Gill Sans"/>
              <a:buNone/>
            </a:pPr>
            <a:r>
              <a:rPr lang="en-US" sz="1600"/>
              <a:t>DATA DASHBOARD AND RESULTS</a:t>
            </a:r>
            <a:endParaRPr/>
          </a:p>
        </p:txBody>
      </p:sp>
      <p:sp>
        <p:nvSpPr>
          <p:cNvPr id="208" name="Google Shape;208;p6"/>
          <p:cNvSpPr txBox="1"/>
          <p:nvPr>
            <p:ph idx="1" type="body"/>
          </p:nvPr>
        </p:nvSpPr>
        <p:spPr>
          <a:xfrm>
            <a:off x="804672" y="1813813"/>
            <a:ext cx="4879900" cy="4235554"/>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SzPct val="100000"/>
              <a:buNone/>
            </a:pPr>
            <a:r>
              <a:rPr b="1" lang="en-US"/>
              <a:t>Average monthly separations</a:t>
            </a:r>
            <a:endParaRPr/>
          </a:p>
          <a:p>
            <a:pPr indent="-228600" lvl="0" marL="228600" rtl="0" algn="l">
              <a:lnSpc>
                <a:spcPct val="90000"/>
              </a:lnSpc>
              <a:spcBef>
                <a:spcPts val="1000"/>
              </a:spcBef>
              <a:spcAft>
                <a:spcPts val="0"/>
              </a:spcAft>
              <a:buSzPct val="100000"/>
              <a:buChar char="•"/>
            </a:pPr>
            <a:r>
              <a:rPr lang="en-US"/>
              <a:t>The </a:t>
            </a:r>
            <a:r>
              <a:rPr b="1" lang="en-US"/>
              <a:t>Leisure &amp; Hospitality </a:t>
            </a:r>
            <a:r>
              <a:rPr lang="en-US"/>
              <a:t>and </a:t>
            </a:r>
            <a:r>
              <a:rPr b="1" lang="en-US"/>
              <a:t>Trade, Transportation, and Utilities </a:t>
            </a:r>
            <a:r>
              <a:rPr lang="en-US"/>
              <a:t>industries account for the largest proportions of job turnover in the U.S. workforce.</a:t>
            </a:r>
            <a:endParaRPr/>
          </a:p>
          <a:p>
            <a:pPr indent="0" lvl="0" marL="0" rtl="0" algn="l">
              <a:lnSpc>
                <a:spcPct val="90000"/>
              </a:lnSpc>
              <a:spcBef>
                <a:spcPts val="1000"/>
              </a:spcBef>
              <a:spcAft>
                <a:spcPts val="0"/>
              </a:spcAft>
              <a:buSzPct val="100000"/>
              <a:buNone/>
            </a:pPr>
            <a:r>
              <a:rPr b="1" lang="en-US"/>
              <a:t>Average monthly job openings and hires</a:t>
            </a:r>
            <a:endParaRPr/>
          </a:p>
          <a:p>
            <a:pPr indent="-228600" lvl="0" marL="228600" rtl="0" algn="l">
              <a:lnSpc>
                <a:spcPct val="90000"/>
              </a:lnSpc>
              <a:spcBef>
                <a:spcPts val="1000"/>
              </a:spcBef>
              <a:spcAft>
                <a:spcPts val="0"/>
              </a:spcAft>
              <a:buSzPct val="100000"/>
              <a:buChar char="•"/>
            </a:pPr>
            <a:r>
              <a:rPr lang="en-US"/>
              <a:t>The rate of job openings have historically outpaced hires. 2021 displayed the largest discrepancies between openings and hires, indicating </a:t>
            </a:r>
            <a:r>
              <a:rPr b="1" lang="en-US"/>
              <a:t>high demand for employees but low supply.</a:t>
            </a:r>
            <a:endParaRPr/>
          </a:p>
          <a:p>
            <a:pPr indent="0" lvl="0" marL="0" rtl="0" algn="l">
              <a:lnSpc>
                <a:spcPct val="90000"/>
              </a:lnSpc>
              <a:spcBef>
                <a:spcPts val="1000"/>
              </a:spcBef>
              <a:spcAft>
                <a:spcPts val="0"/>
              </a:spcAft>
              <a:buSzPct val="100000"/>
              <a:buNone/>
            </a:pPr>
            <a:r>
              <a:rPr b="1" lang="en-US"/>
              <a:t>Correlation between job turnover and employment benefits</a:t>
            </a:r>
            <a:endParaRPr/>
          </a:p>
          <a:p>
            <a:pPr indent="-228600" lvl="0" marL="228600" rtl="0" algn="l">
              <a:lnSpc>
                <a:spcPct val="90000"/>
              </a:lnSpc>
              <a:spcBef>
                <a:spcPts val="1000"/>
              </a:spcBef>
              <a:spcAft>
                <a:spcPts val="0"/>
              </a:spcAft>
              <a:buSzPct val="100000"/>
              <a:buChar char="•"/>
            </a:pPr>
            <a:r>
              <a:rPr lang="en-US"/>
              <a:t>The strength of </a:t>
            </a:r>
            <a:r>
              <a:rPr b="1" lang="en-US"/>
              <a:t>correlation between job turnover and employment benefits (</a:t>
            </a:r>
            <a:r>
              <a:rPr lang="en-US"/>
              <a:t>e.g., retirement plan, PTO) </a:t>
            </a:r>
            <a:r>
              <a:rPr b="1" lang="en-US"/>
              <a:t>varies</a:t>
            </a:r>
            <a:r>
              <a:rPr lang="en-US"/>
              <a:t> across industries</a:t>
            </a:r>
            <a:endParaRPr b="1"/>
          </a:p>
        </p:txBody>
      </p:sp>
      <p:sp>
        <p:nvSpPr>
          <p:cNvPr id="209" name="Google Shape;209;p6"/>
          <p:cNvSpPr/>
          <p:nvPr/>
        </p:nvSpPr>
        <p:spPr>
          <a:xfrm>
            <a:off x="6096000" y="-2"/>
            <a:ext cx="6096000" cy="685800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0" name="Google Shape;210;p6"/>
          <p:cNvSpPr/>
          <p:nvPr/>
        </p:nvSpPr>
        <p:spPr>
          <a:xfrm>
            <a:off x="6582157" y="479893"/>
            <a:ext cx="5123687" cy="5458969"/>
          </a:xfrm>
          <a:prstGeom prst="rect">
            <a:avLst/>
          </a:prstGeom>
          <a:noFill/>
          <a:ln cap="sq" cmpd="sng" w="3175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1" name="Google Shape;211;p6"/>
          <p:cNvSpPr/>
          <p:nvPr/>
        </p:nvSpPr>
        <p:spPr>
          <a:xfrm>
            <a:off x="6783355" y="644485"/>
            <a:ext cx="4756891" cy="5129784"/>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id="212" name="Google Shape;212;p6"/>
          <p:cNvPicPr preferRelativeResize="0"/>
          <p:nvPr/>
        </p:nvPicPr>
        <p:blipFill rotWithShape="1">
          <a:blip r:embed="rId3">
            <a:alphaModFix/>
          </a:blip>
          <a:srcRect b="0" l="0" r="0" t="0"/>
          <a:stretch/>
        </p:blipFill>
        <p:spPr>
          <a:xfrm>
            <a:off x="9304541" y="834422"/>
            <a:ext cx="2161366" cy="1803622"/>
          </a:xfrm>
          <a:prstGeom prst="rect">
            <a:avLst/>
          </a:prstGeom>
          <a:noFill/>
          <a:ln>
            <a:noFill/>
          </a:ln>
        </p:spPr>
      </p:pic>
      <p:pic>
        <p:nvPicPr>
          <p:cNvPr id="213" name="Google Shape;213;p6"/>
          <p:cNvPicPr preferRelativeResize="0"/>
          <p:nvPr/>
        </p:nvPicPr>
        <p:blipFill rotWithShape="1">
          <a:blip r:embed="rId4">
            <a:alphaModFix/>
          </a:blip>
          <a:srcRect b="0" l="0" r="0" t="0"/>
          <a:stretch/>
        </p:blipFill>
        <p:spPr>
          <a:xfrm>
            <a:off x="7123922" y="840043"/>
            <a:ext cx="1840052" cy="1892085"/>
          </a:xfrm>
          <a:prstGeom prst="rect">
            <a:avLst/>
          </a:prstGeom>
          <a:noFill/>
          <a:ln>
            <a:noFill/>
          </a:ln>
        </p:spPr>
      </p:pic>
      <p:pic>
        <p:nvPicPr>
          <p:cNvPr id="214" name="Google Shape;214;p6"/>
          <p:cNvPicPr preferRelativeResize="0"/>
          <p:nvPr/>
        </p:nvPicPr>
        <p:blipFill rotWithShape="1">
          <a:blip r:embed="rId5">
            <a:alphaModFix/>
          </a:blip>
          <a:srcRect b="0" l="0" r="0" t="0"/>
          <a:stretch/>
        </p:blipFill>
        <p:spPr>
          <a:xfrm>
            <a:off x="7444061" y="2874988"/>
            <a:ext cx="3420952" cy="2728209"/>
          </a:xfrm>
          <a:prstGeom prst="rect">
            <a:avLst/>
          </a:prstGeom>
          <a:noFill/>
          <a:ln>
            <a:noFill/>
          </a:ln>
        </p:spPr>
      </p:pic>
      <p:sp>
        <p:nvSpPr>
          <p:cNvPr id="215" name="Google Shape;215;p6"/>
          <p:cNvSpPr txBox="1"/>
          <p:nvPr/>
        </p:nvSpPr>
        <p:spPr>
          <a:xfrm>
            <a:off x="9248931" y="6604000"/>
            <a:ext cx="2788171" cy="477054"/>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1000" u="sng" cap="none" strike="noStrike">
                <a:solidFill>
                  <a:schemeClr val="dk1"/>
                </a:solidFill>
                <a:latin typeface="Gill Sans"/>
                <a:ea typeface="Gill Sans"/>
                <a:cs typeface="Gill Sans"/>
                <a:sym typeface="Gill Sans"/>
                <a:hlinkClick r:id="rId6">
                  <a:extLst>
                    <a:ext uri="{A12FA001-AC4F-418D-AE19-62706E023703}">
                      <ahyp:hlinkClr val="tx"/>
                    </a:ext>
                  </a:extLst>
                </a:hlinkClick>
              </a:rPr>
              <a:t>Live Dashboard</a:t>
            </a:r>
            <a:endParaRPr b="0" i="0" sz="1000" u="none" cap="none" strike="noStrike">
              <a:solidFill>
                <a:schemeClr val="dk1"/>
              </a:solidFill>
              <a:latin typeface="Gill Sans"/>
              <a:ea typeface="Gill Sans"/>
              <a:cs typeface="Gill Sans"/>
              <a:sym typeface="Gill Sans"/>
            </a:endParaRPr>
          </a:p>
          <a:p>
            <a:pPr indent="0" lvl="0" marL="0" marR="0" rtl="0" algn="r">
              <a:spcBef>
                <a:spcPts val="600"/>
              </a:spcBef>
              <a:spcAft>
                <a:spcPts val="0"/>
              </a:spcAft>
              <a:buNone/>
            </a:pPr>
            <a:r>
              <a:t/>
            </a:r>
            <a:endParaRPr b="0" i="0" sz="1000" u="none" cap="none" strike="noStrike">
              <a:solidFill>
                <a:schemeClr val="dk1"/>
              </a:solidFill>
              <a:latin typeface="Gill Sans"/>
              <a:ea typeface="Gill Sans"/>
              <a:cs typeface="Gill Sans"/>
              <a:sym typeface="Gill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20" name="Shape 220"/>
        <p:cNvGrpSpPr/>
        <p:nvPr/>
      </p:nvGrpSpPr>
      <p:grpSpPr>
        <a:xfrm>
          <a:off x="0" y="0"/>
          <a:ext cx="0" cy="0"/>
          <a:chOff x="0" y="0"/>
          <a:chExt cx="0" cy="0"/>
        </a:xfrm>
      </p:grpSpPr>
      <p:sp>
        <p:nvSpPr>
          <p:cNvPr id="221" name="Google Shape;221;p7"/>
          <p:cNvSpPr/>
          <p:nvPr/>
        </p:nvSpPr>
        <p:spPr>
          <a:xfrm>
            <a:off x="5315061" y="-2"/>
            <a:ext cx="6876939" cy="685800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pic>
        <p:nvPicPr>
          <p:cNvPr descr="A picture containing timeline&#10;&#10;Description automatically generated" id="222" name="Google Shape;222;p7"/>
          <p:cNvPicPr preferRelativeResize="0"/>
          <p:nvPr/>
        </p:nvPicPr>
        <p:blipFill rotWithShape="1">
          <a:blip r:embed="rId3">
            <a:alphaModFix/>
          </a:blip>
          <a:srcRect b="12461" l="9192" r="9844" t="7131"/>
          <a:stretch/>
        </p:blipFill>
        <p:spPr>
          <a:xfrm>
            <a:off x="8591550" y="3276599"/>
            <a:ext cx="3367166" cy="3344103"/>
          </a:xfrm>
          <a:prstGeom prst="rect">
            <a:avLst/>
          </a:prstGeom>
          <a:noFill/>
          <a:ln>
            <a:noFill/>
          </a:ln>
        </p:spPr>
      </p:pic>
      <p:sp>
        <p:nvSpPr>
          <p:cNvPr id="223" name="Google Shape;223;p7"/>
          <p:cNvSpPr txBox="1"/>
          <p:nvPr>
            <p:ph type="title"/>
          </p:nvPr>
        </p:nvSpPr>
        <p:spPr>
          <a:xfrm>
            <a:off x="233283" y="283633"/>
            <a:ext cx="4795918" cy="1188720"/>
          </a:xfrm>
          <a:prstGeom prst="rect">
            <a:avLst/>
          </a:prstGeom>
          <a:solidFill>
            <a:srgbClr val="FFFFFF"/>
          </a:solidFill>
          <a:ln cap="flat" cmpd="sng" w="9525">
            <a:solidFill>
              <a:srgbClr val="404040"/>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TWITTER WEB SCRAPING ANALYSIS</a:t>
            </a:r>
            <a:endParaRPr/>
          </a:p>
        </p:txBody>
      </p:sp>
      <p:pic>
        <p:nvPicPr>
          <p:cNvPr descr="Text&#10;&#10;Description automatically generated" id="224" name="Google Shape;224;p7"/>
          <p:cNvPicPr preferRelativeResize="0"/>
          <p:nvPr/>
        </p:nvPicPr>
        <p:blipFill rotWithShape="1">
          <a:blip r:embed="rId4">
            <a:alphaModFix/>
          </a:blip>
          <a:srcRect b="0" l="0" r="0" t="0"/>
          <a:stretch/>
        </p:blipFill>
        <p:spPr>
          <a:xfrm>
            <a:off x="5519074" y="246750"/>
            <a:ext cx="3513706" cy="3513706"/>
          </a:xfrm>
          <a:prstGeom prst="rect">
            <a:avLst/>
          </a:prstGeom>
          <a:noFill/>
          <a:ln>
            <a:noFill/>
          </a:ln>
        </p:spPr>
      </p:pic>
      <p:sp>
        <p:nvSpPr>
          <p:cNvPr id="225" name="Google Shape;225;p7"/>
          <p:cNvSpPr txBox="1"/>
          <p:nvPr>
            <p:ph idx="1" type="body"/>
          </p:nvPr>
        </p:nvSpPr>
        <p:spPr>
          <a:xfrm>
            <a:off x="233284" y="1775710"/>
            <a:ext cx="4795918" cy="4828617"/>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SzPts val="1600"/>
              <a:buChar char="•"/>
            </a:pPr>
            <a:r>
              <a:rPr lang="en-US" sz="1600">
                <a:solidFill>
                  <a:schemeClr val="dk1"/>
                </a:solidFill>
              </a:rPr>
              <a:t>Scraped 44,668 tweets with the following analysis breakdown</a:t>
            </a:r>
            <a:endParaRPr/>
          </a:p>
          <a:p>
            <a:pPr indent="-228600" lvl="1" marL="457200" rtl="0" algn="l">
              <a:lnSpc>
                <a:spcPct val="90000"/>
              </a:lnSpc>
              <a:spcBef>
                <a:spcPts val="1000"/>
              </a:spcBef>
              <a:spcAft>
                <a:spcPts val="0"/>
              </a:spcAft>
              <a:buSzPts val="1600"/>
              <a:buChar char="•"/>
            </a:pPr>
            <a:r>
              <a:rPr lang="en-US">
                <a:solidFill>
                  <a:schemeClr val="dk1"/>
                </a:solidFill>
              </a:rPr>
              <a:t>Resignation - 25,262 tweets</a:t>
            </a:r>
            <a:endParaRPr/>
          </a:p>
          <a:p>
            <a:pPr indent="-228600" lvl="1" marL="457200" rtl="0" algn="l">
              <a:lnSpc>
                <a:spcPct val="90000"/>
              </a:lnSpc>
              <a:spcBef>
                <a:spcPts val="1000"/>
              </a:spcBef>
              <a:spcAft>
                <a:spcPts val="0"/>
              </a:spcAft>
              <a:buSzPts val="1600"/>
              <a:buChar char="•"/>
            </a:pPr>
            <a:r>
              <a:rPr lang="en-US">
                <a:solidFill>
                  <a:schemeClr val="dk1"/>
                </a:solidFill>
              </a:rPr>
              <a:t>Quit my job - 9,762 tweets</a:t>
            </a:r>
            <a:endParaRPr/>
          </a:p>
          <a:p>
            <a:pPr indent="-228600" lvl="1" marL="457200" rtl="0" algn="l">
              <a:lnSpc>
                <a:spcPct val="90000"/>
              </a:lnSpc>
              <a:spcBef>
                <a:spcPts val="1000"/>
              </a:spcBef>
              <a:spcAft>
                <a:spcPts val="0"/>
              </a:spcAft>
              <a:buSzPts val="1600"/>
              <a:buChar char="•"/>
            </a:pPr>
            <a:r>
              <a:rPr lang="en-US">
                <a:solidFill>
                  <a:schemeClr val="dk1"/>
                </a:solidFill>
              </a:rPr>
              <a:t>Great Resignation - 4,811 tweets</a:t>
            </a:r>
            <a:endParaRPr/>
          </a:p>
          <a:p>
            <a:pPr indent="-228600" lvl="1" marL="457200" rtl="0" algn="l">
              <a:lnSpc>
                <a:spcPct val="90000"/>
              </a:lnSpc>
              <a:spcBef>
                <a:spcPts val="1000"/>
              </a:spcBef>
              <a:spcAft>
                <a:spcPts val="0"/>
              </a:spcAft>
              <a:buSzPts val="1600"/>
              <a:buChar char="•"/>
            </a:pPr>
            <a:r>
              <a:rPr lang="en-US">
                <a:solidFill>
                  <a:schemeClr val="dk1"/>
                </a:solidFill>
              </a:rPr>
              <a:t>Toxic job - 1,861 tweets</a:t>
            </a:r>
            <a:endParaRPr/>
          </a:p>
          <a:p>
            <a:pPr indent="-228600" lvl="1" marL="457200" rtl="0" algn="l">
              <a:lnSpc>
                <a:spcPct val="90000"/>
              </a:lnSpc>
              <a:spcBef>
                <a:spcPts val="1000"/>
              </a:spcBef>
              <a:spcAft>
                <a:spcPts val="0"/>
              </a:spcAft>
              <a:buSzPts val="1600"/>
              <a:buChar char="•"/>
            </a:pPr>
            <a:r>
              <a:rPr lang="en-US">
                <a:solidFill>
                  <a:schemeClr val="dk1"/>
                </a:solidFill>
              </a:rPr>
              <a:t>People quitting - 1,574 tweets</a:t>
            </a:r>
            <a:endParaRPr/>
          </a:p>
          <a:p>
            <a:pPr indent="-228600" lvl="1" marL="457200" rtl="0" algn="l">
              <a:lnSpc>
                <a:spcPct val="90000"/>
              </a:lnSpc>
              <a:spcBef>
                <a:spcPts val="1000"/>
              </a:spcBef>
              <a:spcAft>
                <a:spcPts val="0"/>
              </a:spcAft>
              <a:buSzPts val="1600"/>
              <a:buChar char="•"/>
            </a:pPr>
            <a:r>
              <a:rPr lang="en-US">
                <a:solidFill>
                  <a:schemeClr val="dk1"/>
                </a:solidFill>
              </a:rPr>
              <a:t>Leaving jobs - 1,398 tweets</a:t>
            </a:r>
            <a:endParaRPr/>
          </a:p>
          <a:p>
            <a:pPr indent="-228600" lvl="0" marL="228600" rtl="0" algn="l">
              <a:lnSpc>
                <a:spcPct val="90000"/>
              </a:lnSpc>
              <a:spcBef>
                <a:spcPts val="1000"/>
              </a:spcBef>
              <a:spcAft>
                <a:spcPts val="0"/>
              </a:spcAft>
              <a:buSzPts val="1600"/>
              <a:buChar char="•"/>
            </a:pPr>
            <a:r>
              <a:rPr lang="en-US" sz="1600">
                <a:solidFill>
                  <a:schemeClr val="dk1"/>
                </a:solidFill>
              </a:rPr>
              <a:t>While we do see some similarities in references like </a:t>
            </a:r>
            <a:r>
              <a:rPr b="1" lang="en-US" sz="1600">
                <a:solidFill>
                  <a:schemeClr val="dk1"/>
                </a:solidFill>
              </a:rPr>
              <a:t>equal pay </a:t>
            </a:r>
            <a:r>
              <a:rPr lang="en-US" sz="1600">
                <a:solidFill>
                  <a:schemeClr val="dk1"/>
                </a:solidFill>
              </a:rPr>
              <a:t>and </a:t>
            </a:r>
            <a:r>
              <a:rPr b="1" lang="en-US" sz="1600">
                <a:solidFill>
                  <a:schemeClr val="dk1"/>
                </a:solidFill>
              </a:rPr>
              <a:t>benefit companion</a:t>
            </a:r>
            <a:r>
              <a:rPr lang="en-US" sz="1600">
                <a:solidFill>
                  <a:schemeClr val="dk1"/>
                </a:solidFill>
              </a:rPr>
              <a:t>, we also see references that allude to employee experiences from </a:t>
            </a:r>
            <a:r>
              <a:rPr b="1" lang="en-US" sz="1600">
                <a:solidFill>
                  <a:schemeClr val="dk1"/>
                </a:solidFill>
              </a:rPr>
              <a:t>toxic culture</a:t>
            </a:r>
            <a:r>
              <a:rPr lang="en-US" sz="1600">
                <a:solidFill>
                  <a:schemeClr val="dk1"/>
                </a:solidFill>
              </a:rPr>
              <a:t>, </a:t>
            </a:r>
            <a:r>
              <a:rPr b="1" lang="en-US" sz="1600">
                <a:solidFill>
                  <a:schemeClr val="dk1"/>
                </a:solidFill>
              </a:rPr>
              <a:t>toxic traits</a:t>
            </a:r>
            <a:r>
              <a:rPr lang="en-US" sz="1600">
                <a:solidFill>
                  <a:schemeClr val="dk1"/>
                </a:solidFill>
              </a:rPr>
              <a:t>, </a:t>
            </a:r>
            <a:r>
              <a:rPr b="1" lang="en-US" sz="1600">
                <a:solidFill>
                  <a:schemeClr val="dk1"/>
                </a:solidFill>
              </a:rPr>
              <a:t>kids</a:t>
            </a:r>
            <a:r>
              <a:rPr lang="en-US" sz="1600">
                <a:solidFill>
                  <a:schemeClr val="dk1"/>
                </a:solidFill>
              </a:rPr>
              <a:t>, </a:t>
            </a:r>
            <a:r>
              <a:rPr b="1" lang="en-US" sz="1600">
                <a:solidFill>
                  <a:schemeClr val="dk1"/>
                </a:solidFill>
              </a:rPr>
              <a:t>hours</a:t>
            </a:r>
            <a:r>
              <a:rPr lang="en-US" sz="1600">
                <a:solidFill>
                  <a:schemeClr val="dk1"/>
                </a:solidFill>
              </a:rPr>
              <a:t> and </a:t>
            </a:r>
            <a:r>
              <a:rPr b="1" lang="en-US" sz="1600">
                <a:solidFill>
                  <a:schemeClr val="dk1"/>
                </a:solidFill>
              </a:rPr>
              <a:t>mental health</a:t>
            </a:r>
            <a:r>
              <a:rPr lang="en-US" sz="1600">
                <a:solidFill>
                  <a:schemeClr val="dk1"/>
                </a:solidFill>
              </a:rPr>
              <a:t>. </a:t>
            </a:r>
            <a:endParaRPr/>
          </a:p>
          <a:p>
            <a:pPr indent="-228600" lvl="0" marL="228600" rtl="0" algn="l">
              <a:lnSpc>
                <a:spcPct val="90000"/>
              </a:lnSpc>
              <a:spcBef>
                <a:spcPts val="1000"/>
              </a:spcBef>
              <a:spcAft>
                <a:spcPts val="0"/>
              </a:spcAft>
              <a:buSzPts val="1600"/>
              <a:buChar char="•"/>
            </a:pPr>
            <a:r>
              <a:rPr lang="en-US" sz="1600">
                <a:solidFill>
                  <a:schemeClr val="dk1"/>
                </a:solidFill>
              </a:rPr>
              <a:t>Other industries like</a:t>
            </a:r>
            <a:r>
              <a:rPr b="1" lang="en-US" sz="1600">
                <a:solidFill>
                  <a:schemeClr val="dk1"/>
                </a:solidFill>
              </a:rPr>
              <a:t> teachers </a:t>
            </a:r>
            <a:r>
              <a:rPr lang="en-US" sz="1600">
                <a:solidFill>
                  <a:schemeClr val="dk1"/>
                </a:solidFill>
              </a:rPr>
              <a:t>and </a:t>
            </a:r>
            <a:r>
              <a:rPr b="1" lang="en-US" sz="1600">
                <a:solidFill>
                  <a:schemeClr val="dk1"/>
                </a:solidFill>
              </a:rPr>
              <a:t>insurance</a:t>
            </a:r>
            <a:r>
              <a:rPr lang="en-US" sz="1600">
                <a:solidFill>
                  <a:schemeClr val="dk1"/>
                </a:solidFill>
              </a:rPr>
              <a:t> are also mentioned.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0" name="Shape 230"/>
        <p:cNvGrpSpPr/>
        <p:nvPr/>
      </p:nvGrpSpPr>
      <p:grpSpPr>
        <a:xfrm>
          <a:off x="0" y="0"/>
          <a:ext cx="0" cy="0"/>
          <a:chOff x="0" y="0"/>
          <a:chExt cx="0" cy="0"/>
        </a:xfrm>
      </p:grpSpPr>
      <p:sp>
        <p:nvSpPr>
          <p:cNvPr id="231" name="Google Shape;231;p8"/>
          <p:cNvSpPr/>
          <p:nvPr/>
        </p:nvSpPr>
        <p:spPr>
          <a:xfrm>
            <a:off x="0" y="0"/>
            <a:ext cx="12191999"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32" name="Google Shape;232;p8"/>
          <p:cNvSpPr/>
          <p:nvPr/>
        </p:nvSpPr>
        <p:spPr>
          <a:xfrm>
            <a:off x="0" y="0"/>
            <a:ext cx="4654296"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33" name="Google Shape;233;p8"/>
          <p:cNvSpPr txBox="1"/>
          <p:nvPr>
            <p:ph type="title"/>
          </p:nvPr>
        </p:nvSpPr>
        <p:spPr>
          <a:xfrm>
            <a:off x="643467" y="2681103"/>
            <a:ext cx="3363974" cy="1495794"/>
          </a:xfrm>
          <a:prstGeom prst="rect">
            <a:avLst/>
          </a:prstGeom>
          <a:noFill/>
          <a:ln cap="flat" cmpd="sng" w="9525">
            <a:solidFill>
              <a:schemeClr val="lt1"/>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chemeClr val="lt1"/>
              </a:buClr>
              <a:buSzPts val="2800"/>
              <a:buFont typeface="Gill Sans"/>
              <a:buNone/>
            </a:pPr>
            <a:r>
              <a:rPr lang="en-US">
                <a:solidFill>
                  <a:schemeClr val="lt1"/>
                </a:solidFill>
              </a:rPr>
              <a:t>NEXT STEPS IN DATA ANALYSIS</a:t>
            </a:r>
            <a:endParaRPr/>
          </a:p>
        </p:txBody>
      </p:sp>
      <p:grpSp>
        <p:nvGrpSpPr>
          <p:cNvPr id="234" name="Google Shape;234;p8"/>
          <p:cNvGrpSpPr/>
          <p:nvPr/>
        </p:nvGrpSpPr>
        <p:grpSpPr>
          <a:xfrm>
            <a:off x="5619750" y="1742039"/>
            <a:ext cx="5607050" cy="3373921"/>
            <a:chOff x="0" y="776839"/>
            <a:chExt cx="5607050" cy="3373921"/>
          </a:xfrm>
        </p:grpSpPr>
        <p:sp>
          <p:nvSpPr>
            <p:cNvPr id="235" name="Google Shape;235;p8"/>
            <p:cNvSpPr/>
            <p:nvPr/>
          </p:nvSpPr>
          <p:spPr>
            <a:xfrm>
              <a:off x="0" y="776839"/>
              <a:ext cx="5607050" cy="772200"/>
            </a:xfrm>
            <a:prstGeom prst="roundRect">
              <a:avLst>
                <a:gd fmla="val 16667" name="adj"/>
              </a:avLst>
            </a:prstGeom>
            <a:gradFill>
              <a:gsLst>
                <a:gs pos="0">
                  <a:srgbClr val="A2B4B9"/>
                </a:gs>
                <a:gs pos="50000">
                  <a:srgbClr val="99AFB5"/>
                </a:gs>
                <a:gs pos="100000">
                  <a:srgbClr val="91A7A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txBox="1"/>
            <p:nvPr/>
          </p:nvSpPr>
          <p:spPr>
            <a:xfrm>
              <a:off x="37696" y="814535"/>
              <a:ext cx="5531658" cy="696808"/>
            </a:xfrm>
            <a:prstGeom prst="rect">
              <a:avLst/>
            </a:prstGeom>
            <a:noFill/>
            <a:ln>
              <a:noFill/>
            </a:ln>
          </p:spPr>
          <p:txBody>
            <a:bodyPr anchorCtr="0" anchor="ctr" bIns="125725" lIns="125725" spcFirstLastPara="1" rIns="125725" wrap="square" tIns="125725">
              <a:noAutofit/>
            </a:bodyPr>
            <a:lstStyle/>
            <a:p>
              <a:pPr indent="0" lvl="0" marL="0" marR="0" rtl="0" algn="l">
                <a:lnSpc>
                  <a:spcPct val="90000"/>
                </a:lnSpc>
                <a:spcBef>
                  <a:spcPts val="0"/>
                </a:spcBef>
                <a:spcAft>
                  <a:spcPts val="0"/>
                </a:spcAft>
                <a:buClr>
                  <a:schemeClr val="lt1"/>
                </a:buClr>
                <a:buSzPts val="3300"/>
                <a:buFont typeface="Gill Sans"/>
                <a:buNone/>
              </a:pPr>
              <a:r>
                <a:rPr b="0" i="0" lang="en-US" sz="3300" u="none" cap="none" strike="noStrike">
                  <a:solidFill>
                    <a:schemeClr val="lt1"/>
                  </a:solidFill>
                  <a:latin typeface="Gill Sans"/>
                  <a:ea typeface="Gill Sans"/>
                  <a:cs typeface="Gill Sans"/>
                  <a:sym typeface="Gill Sans"/>
                </a:rPr>
                <a:t>More data!</a:t>
              </a:r>
              <a:endParaRPr b="0" i="0" sz="3300" u="none" cap="none" strike="noStrike">
                <a:solidFill>
                  <a:schemeClr val="lt1"/>
                </a:solidFill>
                <a:latin typeface="Gill Sans"/>
                <a:ea typeface="Gill Sans"/>
                <a:cs typeface="Gill Sans"/>
                <a:sym typeface="Gill Sans"/>
              </a:endParaRPr>
            </a:p>
          </p:txBody>
        </p:sp>
        <p:sp>
          <p:nvSpPr>
            <p:cNvPr id="237" name="Google Shape;237;p8"/>
            <p:cNvSpPr/>
            <p:nvPr/>
          </p:nvSpPr>
          <p:spPr>
            <a:xfrm>
              <a:off x="0" y="1644079"/>
              <a:ext cx="5607050" cy="772200"/>
            </a:xfrm>
            <a:prstGeom prst="roundRect">
              <a:avLst>
                <a:gd fmla="val 16667" name="adj"/>
              </a:avLst>
            </a:prstGeom>
            <a:solidFill>
              <a:srgbClr val="6B88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txBox="1"/>
            <p:nvPr/>
          </p:nvSpPr>
          <p:spPr>
            <a:xfrm>
              <a:off x="37696" y="1681775"/>
              <a:ext cx="5531658" cy="696808"/>
            </a:xfrm>
            <a:prstGeom prst="rect">
              <a:avLst/>
            </a:prstGeom>
            <a:noFill/>
            <a:ln>
              <a:noFill/>
            </a:ln>
          </p:spPr>
          <p:txBody>
            <a:bodyPr anchorCtr="0" anchor="ctr" bIns="125725" lIns="125725" spcFirstLastPara="1" rIns="125725" wrap="square" tIns="125725">
              <a:noAutofit/>
            </a:bodyPr>
            <a:lstStyle/>
            <a:p>
              <a:pPr indent="0" lvl="0" marL="0" marR="0" rtl="0" algn="l">
                <a:lnSpc>
                  <a:spcPct val="90000"/>
                </a:lnSpc>
                <a:spcBef>
                  <a:spcPts val="0"/>
                </a:spcBef>
                <a:spcAft>
                  <a:spcPts val="0"/>
                </a:spcAft>
                <a:buClr>
                  <a:schemeClr val="lt1"/>
                </a:buClr>
                <a:buSzPts val="3300"/>
                <a:buFont typeface="Gill Sans"/>
                <a:buNone/>
              </a:pPr>
              <a:r>
                <a:rPr b="0" i="0" lang="en-US" sz="3300" u="none" cap="none" strike="noStrike">
                  <a:solidFill>
                    <a:schemeClr val="lt1"/>
                  </a:solidFill>
                  <a:latin typeface="Gill Sans"/>
                  <a:ea typeface="Gill Sans"/>
                  <a:cs typeface="Gill Sans"/>
                  <a:sym typeface="Gill Sans"/>
                </a:rPr>
                <a:t>Web scraping other platforms</a:t>
              </a:r>
              <a:endParaRPr b="0" i="0" sz="3300" u="none" cap="none" strike="noStrike">
                <a:solidFill>
                  <a:schemeClr val="lt1"/>
                </a:solidFill>
                <a:latin typeface="Gill Sans"/>
                <a:ea typeface="Gill Sans"/>
                <a:cs typeface="Gill Sans"/>
                <a:sym typeface="Gill Sans"/>
              </a:endParaRPr>
            </a:p>
          </p:txBody>
        </p:sp>
        <p:sp>
          <p:nvSpPr>
            <p:cNvPr id="239" name="Google Shape;239;p8"/>
            <p:cNvSpPr/>
            <p:nvPr/>
          </p:nvSpPr>
          <p:spPr>
            <a:xfrm>
              <a:off x="0" y="2511320"/>
              <a:ext cx="5607050" cy="772200"/>
            </a:xfrm>
            <a:prstGeom prst="roundRect">
              <a:avLst>
                <a:gd fmla="val 16667" name="adj"/>
              </a:avLst>
            </a:prstGeom>
            <a:solidFill>
              <a:srgbClr val="475A60"/>
            </a:solidFill>
            <a:ln cap="flat" cmpd="sng" w="9525">
              <a:solidFill>
                <a:srgbClr val="475A6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txBox="1"/>
            <p:nvPr/>
          </p:nvSpPr>
          <p:spPr>
            <a:xfrm>
              <a:off x="37696" y="2549016"/>
              <a:ext cx="5531658" cy="696808"/>
            </a:xfrm>
            <a:prstGeom prst="rect">
              <a:avLst/>
            </a:prstGeom>
            <a:noFill/>
            <a:ln>
              <a:noFill/>
            </a:ln>
          </p:spPr>
          <p:txBody>
            <a:bodyPr anchorCtr="0" anchor="ctr" bIns="125725" lIns="125725" spcFirstLastPara="1" rIns="125725" wrap="square" tIns="125725">
              <a:noAutofit/>
            </a:bodyPr>
            <a:lstStyle/>
            <a:p>
              <a:pPr indent="0" lvl="0" marL="0" marR="0" rtl="0" algn="l">
                <a:lnSpc>
                  <a:spcPct val="90000"/>
                </a:lnSpc>
                <a:spcBef>
                  <a:spcPts val="0"/>
                </a:spcBef>
                <a:spcAft>
                  <a:spcPts val="0"/>
                </a:spcAft>
                <a:buClr>
                  <a:schemeClr val="lt1"/>
                </a:buClr>
                <a:buSzPts val="3300"/>
                <a:buFont typeface="Gill Sans"/>
                <a:buNone/>
              </a:pPr>
              <a:r>
                <a:rPr b="0" i="0" lang="en-US" sz="3300" u="none" cap="none" strike="noStrike">
                  <a:solidFill>
                    <a:schemeClr val="lt1"/>
                  </a:solidFill>
                  <a:latin typeface="Gill Sans"/>
                  <a:ea typeface="Gill Sans"/>
                  <a:cs typeface="Gill Sans"/>
                  <a:sym typeface="Gill Sans"/>
                </a:rPr>
                <a:t>Statistical analysis</a:t>
              </a:r>
              <a:endParaRPr b="0" i="0" sz="3300" u="none" cap="none" strike="noStrike">
                <a:solidFill>
                  <a:schemeClr val="lt1"/>
                </a:solidFill>
                <a:latin typeface="Gill Sans"/>
                <a:ea typeface="Gill Sans"/>
                <a:cs typeface="Gill Sans"/>
                <a:sym typeface="Gill Sans"/>
              </a:endParaRPr>
            </a:p>
          </p:txBody>
        </p:sp>
        <p:sp>
          <p:nvSpPr>
            <p:cNvPr id="241" name="Google Shape;241;p8"/>
            <p:cNvSpPr/>
            <p:nvPr/>
          </p:nvSpPr>
          <p:spPr>
            <a:xfrm>
              <a:off x="0" y="3378560"/>
              <a:ext cx="5607050" cy="772200"/>
            </a:xfrm>
            <a:prstGeom prst="roundRect">
              <a:avLst>
                <a:gd fmla="val 16667" name="adj"/>
              </a:avLst>
            </a:prstGeom>
            <a:solidFill>
              <a:srgbClr val="2429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txBox="1"/>
            <p:nvPr/>
          </p:nvSpPr>
          <p:spPr>
            <a:xfrm>
              <a:off x="37696" y="3416256"/>
              <a:ext cx="5531658" cy="696808"/>
            </a:xfrm>
            <a:prstGeom prst="rect">
              <a:avLst/>
            </a:prstGeom>
            <a:noFill/>
            <a:ln>
              <a:noFill/>
            </a:ln>
          </p:spPr>
          <p:txBody>
            <a:bodyPr anchorCtr="0" anchor="ctr" bIns="125725" lIns="125725" spcFirstLastPara="1" rIns="125725" wrap="square" tIns="125725">
              <a:noAutofit/>
            </a:bodyPr>
            <a:lstStyle/>
            <a:p>
              <a:pPr indent="0" lvl="0" marL="0" marR="0" rtl="0" algn="l">
                <a:lnSpc>
                  <a:spcPct val="90000"/>
                </a:lnSpc>
                <a:spcBef>
                  <a:spcPts val="0"/>
                </a:spcBef>
                <a:spcAft>
                  <a:spcPts val="0"/>
                </a:spcAft>
                <a:buClr>
                  <a:schemeClr val="lt1"/>
                </a:buClr>
                <a:buSzPts val="3300"/>
                <a:buFont typeface="Gill Sans"/>
                <a:buNone/>
              </a:pPr>
              <a:r>
                <a:rPr b="0" i="0" lang="en-US" sz="3300" u="none" cap="none" strike="noStrike">
                  <a:solidFill>
                    <a:schemeClr val="lt1"/>
                  </a:solidFill>
                  <a:latin typeface="Gill Sans"/>
                  <a:ea typeface="Gill Sans"/>
                  <a:cs typeface="Gill Sans"/>
                  <a:sym typeface="Gill Sans"/>
                </a:rPr>
                <a:t>Prediction/Optimization model</a:t>
              </a:r>
              <a:endParaRPr b="0" i="0" sz="3300" u="none" cap="none" strike="noStrike">
                <a:solidFill>
                  <a:schemeClr val="lt1"/>
                </a:solidFill>
                <a:latin typeface="Gill Sans"/>
                <a:ea typeface="Gill Sans"/>
                <a:cs typeface="Gill Sans"/>
                <a:sym typeface="Gill San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246" name="Shape 246"/>
        <p:cNvGrpSpPr/>
        <p:nvPr/>
      </p:nvGrpSpPr>
      <p:grpSpPr>
        <a:xfrm>
          <a:off x="0" y="0"/>
          <a:ext cx="0" cy="0"/>
          <a:chOff x="0" y="0"/>
          <a:chExt cx="0" cy="0"/>
        </a:xfrm>
      </p:grpSpPr>
      <p:sp>
        <p:nvSpPr>
          <p:cNvPr id="247" name="Google Shape;247;p9"/>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FUTURE IMPLICATIONS</a:t>
            </a:r>
            <a:endParaRPr/>
          </a:p>
        </p:txBody>
      </p:sp>
      <p:grpSp>
        <p:nvGrpSpPr>
          <p:cNvPr id="248" name="Google Shape;248;p9"/>
          <p:cNvGrpSpPr/>
          <p:nvPr/>
        </p:nvGrpSpPr>
        <p:grpSpPr>
          <a:xfrm>
            <a:off x="1102406" y="2639798"/>
            <a:ext cx="9987187" cy="3105001"/>
            <a:chOff x="137206" y="1373"/>
            <a:chExt cx="9987187" cy="3105001"/>
          </a:xfrm>
        </p:grpSpPr>
        <p:sp>
          <p:nvSpPr>
            <p:cNvPr id="249" name="Google Shape;249;p9"/>
            <p:cNvSpPr/>
            <p:nvPr/>
          </p:nvSpPr>
          <p:spPr>
            <a:xfrm>
              <a:off x="718549" y="1373"/>
              <a:ext cx="1818562" cy="1818562"/>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1106112" y="392186"/>
              <a:ext cx="1043437" cy="1036936"/>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137206" y="2386374"/>
              <a:ext cx="29812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txBox="1"/>
            <p:nvPr/>
          </p:nvSpPr>
          <p:spPr>
            <a:xfrm>
              <a:off x="137206" y="2386374"/>
              <a:ext cx="29812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Gill Sans"/>
                <a:buNone/>
              </a:pPr>
              <a:r>
                <a:rPr b="0" i="0" lang="en-US" sz="1300" u="none" cap="none" strike="noStrike">
                  <a:solidFill>
                    <a:schemeClr val="dk1"/>
                  </a:solidFill>
                  <a:latin typeface="Gill Sans"/>
                  <a:ea typeface="Gill Sans"/>
                  <a:cs typeface="Gill Sans"/>
                  <a:sym typeface="Gill Sans"/>
                </a:rPr>
                <a:t>EMPLOYERS HAVE MORE URGENCY AROUND IMPROVING EMPLOYEE EXPERIENCE, COMPANY CULTURE AND ONBOARDING EFFICIENCY.</a:t>
              </a:r>
              <a:endParaRPr/>
            </a:p>
          </p:txBody>
        </p:sp>
        <p:sp>
          <p:nvSpPr>
            <p:cNvPr id="253" name="Google Shape;253;p9"/>
            <p:cNvSpPr/>
            <p:nvPr/>
          </p:nvSpPr>
          <p:spPr>
            <a:xfrm>
              <a:off x="4221518" y="1373"/>
              <a:ext cx="1818562" cy="1818562"/>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p:nvPr/>
          </p:nvSpPr>
          <p:spPr>
            <a:xfrm>
              <a:off x="4609081" y="388936"/>
              <a:ext cx="1043437" cy="104343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3640174" y="2386374"/>
              <a:ext cx="29812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txBox="1"/>
            <p:nvPr/>
          </p:nvSpPr>
          <p:spPr>
            <a:xfrm>
              <a:off x="3640174" y="2386374"/>
              <a:ext cx="29812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Gill Sans"/>
                <a:buNone/>
              </a:pPr>
              <a:r>
                <a:rPr b="0" i="0" lang="en-US" sz="1300" u="none" cap="none" strike="noStrike">
                  <a:solidFill>
                    <a:schemeClr val="dk1"/>
                  </a:solidFill>
                  <a:latin typeface="Gill Sans"/>
                  <a:ea typeface="Gill Sans"/>
                  <a:cs typeface="Gill Sans"/>
                  <a:sym typeface="Gill Sans"/>
                </a:rPr>
                <a:t>ADJUST COMPENSATION PRACTICES, CULTURAL NORMS AND BENEFITS ACCORDINGLY</a:t>
              </a:r>
              <a:endParaRPr/>
            </a:p>
          </p:txBody>
        </p:sp>
        <p:sp>
          <p:nvSpPr>
            <p:cNvPr id="257" name="Google Shape;257;p9"/>
            <p:cNvSpPr/>
            <p:nvPr/>
          </p:nvSpPr>
          <p:spPr>
            <a:xfrm>
              <a:off x="7724487" y="1373"/>
              <a:ext cx="1818562" cy="1818562"/>
            </a:xfrm>
            <a:prstGeom prst="ellipse">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p:nvPr/>
          </p:nvSpPr>
          <p:spPr>
            <a:xfrm>
              <a:off x="8112050" y="388936"/>
              <a:ext cx="1043437" cy="104343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
            <p:cNvSpPr/>
            <p:nvPr/>
          </p:nvSpPr>
          <p:spPr>
            <a:xfrm>
              <a:off x="7143143" y="2386374"/>
              <a:ext cx="298125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txBox="1"/>
            <p:nvPr/>
          </p:nvSpPr>
          <p:spPr>
            <a:xfrm>
              <a:off x="7143143" y="2386374"/>
              <a:ext cx="2981250" cy="720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chemeClr val="dk1"/>
                </a:buClr>
                <a:buSzPts val="1300"/>
                <a:buFont typeface="Gill Sans"/>
                <a:buNone/>
              </a:pPr>
              <a:r>
                <a:rPr b="0" i="0" lang="en-US" sz="1300" u="none" cap="none" strike="noStrike">
                  <a:solidFill>
                    <a:schemeClr val="dk1"/>
                  </a:solidFill>
                  <a:latin typeface="Gill Sans"/>
                  <a:ea typeface="Gill Sans"/>
                  <a:cs typeface="Gill Sans"/>
                  <a:sym typeface="Gill Sans"/>
                </a:rPr>
                <a:t>INCORPORATE MORE PROACTIVE EMPLOYEE RETENTION POLICIES INCLUDING MORE FREQUENT, SAFE AVENUES FOR EMPLOYEE FEEDBACK</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2022-03-16T23:42:44Z</dcterms:created>
  <dc:creator>Fennoy, Alexis</dc:creator>
</cp:coreProperties>
</file>